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</p:sldMasterIdLst>
  <p:sldIdLst>
    <p:sldId id="256" r:id="rId2"/>
    <p:sldId id="257" r:id="rId3"/>
    <p:sldId id="261" r:id="rId4"/>
    <p:sldId id="259" r:id="rId5"/>
    <p:sldId id="260" r:id="rId6"/>
    <p:sldId id="270" r:id="rId7"/>
    <p:sldId id="262" r:id="rId8"/>
    <p:sldId id="263" r:id="rId9"/>
    <p:sldId id="269" r:id="rId10"/>
    <p:sldId id="265" r:id="rId11"/>
    <p:sldId id="266" r:id="rId12"/>
    <p:sldId id="275" r:id="rId13"/>
    <p:sldId id="271" r:id="rId14"/>
    <p:sldId id="267" r:id="rId15"/>
    <p:sldId id="268" r:id="rId16"/>
    <p:sldId id="272" r:id="rId17"/>
    <p:sldId id="274" r:id="rId18"/>
    <p:sldId id="273" r:id="rId19"/>
  </p:sldIdLst>
  <p:sldSz cx="12192000" cy="6858000"/>
  <p:notesSz cx="6797675" cy="99266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-108" y="-3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C2346-A891-40DB-B8FB-41E585A90681}" type="datetimeFigureOut">
              <a:rPr lang="it-IT" smtClean="0"/>
              <a:pPr/>
              <a:t>19/03/2018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AD7E8FE4-5106-4D79-91E0-76039F3EA75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063044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C2346-A891-40DB-B8FB-41E585A90681}" type="datetimeFigureOut">
              <a:rPr lang="it-IT" smtClean="0"/>
              <a:pPr/>
              <a:t>19/03/2018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E8FE4-5106-4D79-91E0-76039F3EA75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57058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C2346-A891-40DB-B8FB-41E585A90681}" type="datetimeFigureOut">
              <a:rPr lang="it-IT" smtClean="0"/>
              <a:pPr/>
              <a:t>19/03/2018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D7E8FE4-5106-4D79-91E0-76039F3EA75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145751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C2346-A891-40DB-B8FB-41E585A90681}" type="datetimeFigureOut">
              <a:rPr lang="it-IT" smtClean="0"/>
              <a:pPr/>
              <a:t>19/03/2018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D7E8FE4-5106-4D79-91E0-76039F3EA75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076213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C2346-A891-40DB-B8FB-41E585A90681}" type="datetimeFigureOut">
              <a:rPr lang="it-IT" smtClean="0"/>
              <a:pPr/>
              <a:t>19/03/2018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D7E8FE4-5106-4D79-91E0-76039F3EA75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364135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C2346-A891-40DB-B8FB-41E585A90681}" type="datetimeFigureOut">
              <a:rPr lang="it-IT" smtClean="0"/>
              <a:pPr/>
              <a:t>19/03/2018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E8FE4-5106-4D79-91E0-76039F3EA75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956298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C2346-A891-40DB-B8FB-41E585A90681}" type="datetimeFigureOut">
              <a:rPr lang="it-IT" smtClean="0"/>
              <a:pPr/>
              <a:t>19/03/2018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E8FE4-5106-4D79-91E0-76039F3EA75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267105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C2346-A891-40DB-B8FB-41E585A90681}" type="datetimeFigureOut">
              <a:rPr lang="it-IT" smtClean="0"/>
              <a:pPr/>
              <a:t>19/03/2018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E8FE4-5106-4D79-91E0-76039F3EA75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300941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C2346-A891-40DB-B8FB-41E585A90681}" type="datetimeFigureOut">
              <a:rPr lang="it-IT" smtClean="0"/>
              <a:pPr/>
              <a:t>19/03/2018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D7E8FE4-5106-4D79-91E0-76039F3EA75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357692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C2346-A891-40DB-B8FB-41E585A90681}" type="datetimeFigureOut">
              <a:rPr lang="it-IT" smtClean="0"/>
              <a:pPr/>
              <a:t>19/03/2018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D7E8FE4-5106-4D79-91E0-76039F3EA75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970657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C2346-A891-40DB-B8FB-41E585A90681}" type="datetimeFigureOut">
              <a:rPr lang="it-IT" smtClean="0"/>
              <a:pPr/>
              <a:t>19/03/2018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D7E8FE4-5106-4D79-91E0-76039F3EA75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0472195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C2346-A891-40DB-B8FB-41E585A90681}" type="datetimeFigureOut">
              <a:rPr lang="it-IT" smtClean="0"/>
              <a:pPr/>
              <a:t>19/03/2018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D7E8FE4-5106-4D79-91E0-76039F3EA75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5058734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C2346-A891-40DB-B8FB-41E585A90681}" type="datetimeFigureOut">
              <a:rPr lang="it-IT" smtClean="0"/>
              <a:pPr/>
              <a:t>19/03/2018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D7E8FE4-5106-4D79-91E0-76039F3EA75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4290418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C2346-A891-40DB-B8FB-41E585A90681}" type="datetimeFigureOut">
              <a:rPr lang="it-IT" smtClean="0"/>
              <a:pPr/>
              <a:t>19/03/2018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D7E8FE4-5106-4D79-91E0-76039F3EA75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5066508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C2346-A891-40DB-B8FB-41E585A90681}" type="datetimeFigureOut">
              <a:rPr lang="it-IT" smtClean="0"/>
              <a:pPr/>
              <a:t>19/03/2018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E8FE4-5106-4D79-91E0-76039F3EA75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5080331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C2346-A891-40DB-B8FB-41E585A90681}" type="datetimeFigureOut">
              <a:rPr lang="it-IT" smtClean="0"/>
              <a:pPr/>
              <a:t>19/03/2018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E8FE4-5106-4D79-91E0-76039F3EA75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519201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4C2346-A891-40DB-B8FB-41E585A90681}" type="datetimeFigureOut">
              <a:rPr lang="it-IT" smtClean="0"/>
              <a:pPr/>
              <a:t>19/03/2018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D7E8FE4-5106-4D79-91E0-76039F3EA75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946132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66" r:id="rId14"/>
    <p:sldLayoutId id="2147483767" r:id="rId15"/>
    <p:sldLayoutId id="214748376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r"/>
            <a:r>
              <a:rPr lang="it-IT" sz="3200" dirty="0" smtClean="0"/>
              <a:t>Esperienza religiosa e relazione educativa: intrecci e linguaggi comuni</a:t>
            </a:r>
            <a:br>
              <a:rPr lang="it-IT" sz="3200" dirty="0" smtClean="0"/>
            </a:br>
            <a:r>
              <a:rPr lang="it-IT" sz="3200" dirty="0"/>
              <a:t/>
            </a:r>
            <a:br>
              <a:rPr lang="it-IT" sz="3200" dirty="0"/>
            </a:br>
            <a:r>
              <a:rPr lang="it-IT" sz="3200" dirty="0" err="1" smtClean="0"/>
              <a:t>Fism</a:t>
            </a:r>
            <a:r>
              <a:rPr lang="it-IT" sz="3200" dirty="0" smtClean="0"/>
              <a:t> 3 marzo 2018</a:t>
            </a:r>
            <a:endParaRPr lang="it-IT" sz="32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Dott.ssa Nicoletta Allegri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2534608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589213" y="950027"/>
            <a:ext cx="8915399" cy="2600696"/>
          </a:xfrm>
        </p:spPr>
        <p:txBody>
          <a:bodyPr>
            <a:normAutofit/>
          </a:bodyPr>
          <a:lstStyle/>
          <a:p>
            <a:r>
              <a:rPr lang="it-IT" dirty="0" smtClean="0"/>
              <a:t>Religione</a:t>
            </a:r>
            <a:br>
              <a:rPr lang="it-IT" dirty="0" smtClean="0"/>
            </a:br>
            <a:r>
              <a:rPr lang="it-IT" dirty="0" smtClean="0"/>
              <a:t>re-</a:t>
            </a:r>
            <a:r>
              <a:rPr lang="it-IT" dirty="0" err="1" smtClean="0"/>
              <a:t>ligare</a:t>
            </a:r>
            <a:r>
              <a:rPr lang="it-IT" dirty="0" smtClean="0"/>
              <a:t> = collegare, </a:t>
            </a:r>
            <a:br>
              <a:rPr lang="it-IT" dirty="0" smtClean="0"/>
            </a:br>
            <a:r>
              <a:rPr lang="it-IT" dirty="0" smtClean="0"/>
              <a:t>mette</a:t>
            </a:r>
            <a:r>
              <a:rPr lang="it-IT" sz="4400" dirty="0" smtClean="0"/>
              <a:t>r</a:t>
            </a:r>
            <a:r>
              <a:rPr lang="it-IT" dirty="0" smtClean="0"/>
              <a:t>e in collegamento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type="subTitle" idx="1"/>
          </p:nvPr>
        </p:nvSpPr>
        <p:spPr>
          <a:xfrm>
            <a:off x="2589213" y="3906983"/>
            <a:ext cx="8915399" cy="2553194"/>
          </a:xfrm>
        </p:spPr>
        <p:txBody>
          <a:bodyPr>
            <a:normAutofit fontScale="32500" lnSpcReduction="20000"/>
          </a:bodyPr>
          <a:lstStyle/>
          <a:p>
            <a:endParaRPr lang="it-IT" dirty="0" smtClean="0"/>
          </a:p>
          <a:p>
            <a:endParaRPr lang="it-IT" dirty="0" smtClean="0"/>
          </a:p>
          <a:p>
            <a:r>
              <a:rPr lang="it-IT" sz="17600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Cattolica: universale</a:t>
            </a:r>
          </a:p>
          <a:p>
            <a:r>
              <a:rPr lang="it-IT" sz="17600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Cosa significa?</a:t>
            </a:r>
          </a:p>
        </p:txBody>
      </p:sp>
    </p:spTree>
    <p:extLst>
      <p:ext uri="{BB962C8B-B14F-4D97-AF65-F5344CB8AC3E}">
        <p14:creationId xmlns:p14="http://schemas.microsoft.com/office/powerpoint/2010/main" xmlns="" val="4131942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0377" y="427512"/>
            <a:ext cx="4836511" cy="3218478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12431" y="3432234"/>
            <a:ext cx="6272987" cy="3000966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>
            <a:off x="6139543" y="819397"/>
            <a:ext cx="567640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/>
              <a:t>DA SEMPRE L’UMANITA’ RICERCA UN DIALOGO CON QUALCOSA O QUALCUNO CHE SIA OLTRE SE STESSA</a:t>
            </a:r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xmlns="" val="3964993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Socrate:</a:t>
            </a:r>
            <a:br>
              <a:rPr lang="it-IT" dirty="0" smtClean="0"/>
            </a:br>
            <a:r>
              <a:rPr lang="it-IT" dirty="0" smtClean="0"/>
              <a:t>so di non sapere</a:t>
            </a:r>
            <a:endParaRPr lang="it-IT" dirty="0"/>
          </a:p>
        </p:txBody>
      </p:sp>
      <p:pic>
        <p:nvPicPr>
          <p:cNvPr id="6" name="Segnaposto contenuto 5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085111" y="2724399"/>
            <a:ext cx="4489611" cy="2987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62427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7101" y="1496291"/>
            <a:ext cx="2639719" cy="3966791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099" y="976126"/>
            <a:ext cx="6317994" cy="2681474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5450773" y="4310742"/>
            <a:ext cx="50113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/>
              <a:t>D. </a:t>
            </a:r>
            <a:r>
              <a:rPr lang="it-IT" sz="3200" dirty="0" err="1" smtClean="0"/>
              <a:t>Winnicott</a:t>
            </a:r>
            <a:r>
              <a:rPr lang="it-IT" sz="3200" dirty="0" smtClean="0"/>
              <a:t>: the Holding </a:t>
            </a:r>
            <a:r>
              <a:rPr lang="it-IT" sz="3200" dirty="0" err="1" smtClean="0"/>
              <a:t>mother</a:t>
            </a:r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xmlns="" val="4093797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0088" y="651077"/>
            <a:ext cx="5037484" cy="4882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65904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0644" y="596194"/>
            <a:ext cx="4309094" cy="3227661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06107" y="253648"/>
            <a:ext cx="4901083" cy="3261448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4085113" y="4025735"/>
            <a:ext cx="742207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/>
              <a:t>Posso stare di fronte alla madre se ne ho sperimentato la </a:t>
            </a:r>
            <a:r>
              <a:rPr lang="it-IT" sz="3200" dirty="0" err="1" smtClean="0"/>
              <a:t>fusionalità</a:t>
            </a:r>
            <a:r>
              <a:rPr lang="it-IT" sz="3200" dirty="0" smtClean="0"/>
              <a:t> e posso stare senza di lei se ne ho sperimentato la presenza</a:t>
            </a:r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xmlns="" val="407049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50966" y="1107136"/>
            <a:ext cx="4456399" cy="3298609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6840188" y="1353787"/>
            <a:ext cx="489263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/>
              <a:t>Posso stare di fronte all’assoluto se ne ho sperimentato la vicinanza</a:t>
            </a:r>
            <a:endParaRPr lang="it-IT" sz="3200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1009404" y="4797631"/>
            <a:ext cx="49979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/>
              <a:t>POSSO STARE DA SOLO SOLAMENTE DINANZI ALL’ASSOLUTO</a:t>
            </a: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40188" y="3399008"/>
            <a:ext cx="4370118" cy="3260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64297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QUALE ESPERIENZA PSICOLOGICA SOSTIENE IL CRISTIANESIMO?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20902" y="2380693"/>
            <a:ext cx="2899370" cy="4043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022644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Dio si incarna, si rende umano, si avvicina </a:t>
            </a:r>
            <a:r>
              <a:rPr lang="it-IT" dirty="0" err="1" smtClean="0"/>
              <a:t>alll’umanità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78234" y="2086982"/>
            <a:ext cx="5723906" cy="4287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402734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Dio ci innalza all’assoluto: </a:t>
            </a:r>
            <a:br>
              <a:rPr lang="it-IT" dirty="0" smtClean="0"/>
            </a:br>
            <a:r>
              <a:rPr lang="it-IT" dirty="0" smtClean="0"/>
              <a:t>siamo cittadini dei cieli</a:t>
            </a:r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7325" y="1455225"/>
            <a:ext cx="4116546" cy="2305265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 cstate="print"/>
          <a:srcRect l="70610" t="1681" r="-372" b="840"/>
          <a:stretch/>
        </p:blipFill>
        <p:spPr>
          <a:xfrm>
            <a:off x="8345066" y="2012066"/>
            <a:ext cx="2513282" cy="3640589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59481" y="3883231"/>
            <a:ext cx="3987787" cy="2653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682275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Un cammino in parallelo, a sostegno reciproco</a:t>
            </a:r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Percorso evolutivo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it-IT" dirty="0" smtClean="0"/>
              <a:t>L’adulto riconosce i bisogni del bambino</a:t>
            </a:r>
          </a:p>
          <a:p>
            <a:r>
              <a:rPr lang="it-IT" dirty="0" smtClean="0"/>
              <a:t>Riconosce i propri bisogni</a:t>
            </a:r>
          </a:p>
          <a:p>
            <a:r>
              <a:rPr lang="it-IT" dirty="0" smtClean="0"/>
              <a:t>Risponde ai bisogni e sostiene l’individualità del bambino</a:t>
            </a:r>
          </a:p>
          <a:p>
            <a:r>
              <a:rPr lang="it-IT" dirty="0" smtClean="0"/>
              <a:t>L’adulto contribuisce alla sicurezza interna del bambino</a:t>
            </a:r>
          </a:p>
          <a:p>
            <a:r>
              <a:rPr lang="it-IT" dirty="0" smtClean="0"/>
              <a:t>L’adulto sostiene il bambino nei suoi movimenti di autonomia</a:t>
            </a:r>
            <a:endParaRPr lang="it-IT" dirty="0"/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it-IT" dirty="0" smtClean="0"/>
              <a:t>Percorso religioso</a:t>
            </a:r>
            <a:endParaRPr lang="it-IT" dirty="0"/>
          </a:p>
        </p:txBody>
      </p:sp>
      <p:sp>
        <p:nvSpPr>
          <p:cNvPr id="7" name="Segnaposto contenuto 6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/>
              <a:t>Dio si fa uomo per conoscere e capire il mondo</a:t>
            </a:r>
          </a:p>
          <a:p>
            <a:r>
              <a:rPr lang="it-IT" dirty="0" smtClean="0"/>
              <a:t>Dio manifesta i suoi voleri, i suoi sentimenti</a:t>
            </a:r>
          </a:p>
          <a:p>
            <a:r>
              <a:rPr lang="it-IT" dirty="0" smtClean="0"/>
              <a:t>Dio accompagna il suo popolo, non lo abbandona nei momenti di difficoltà</a:t>
            </a:r>
          </a:p>
          <a:p>
            <a:r>
              <a:rPr lang="it-IT" dirty="0" smtClean="0"/>
              <a:t>Dio manifesta un amore gratuito e liberante tramite la Croce</a:t>
            </a:r>
          </a:p>
          <a:p>
            <a:r>
              <a:rPr lang="it-IT" dirty="0" smtClean="0"/>
              <a:t>Dio abbandona il popolo con la Croce per lasciarlo libero di mettersi alla ricerca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4763688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549074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Affettività come luogo privilegiato per sostenere l’esperienza religiosa e la spiritualità</a:t>
            </a:r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95751" y="2262434"/>
            <a:ext cx="4203865" cy="4203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015170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Suscitare stupore</a:t>
            </a:r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92924" y="2060120"/>
            <a:ext cx="3000354" cy="4021093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25195" y="2059380"/>
            <a:ext cx="3403269" cy="3403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290502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Accompagnare nello spaesamento</a:t>
            </a:r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76303" y="1905000"/>
            <a:ext cx="3912263" cy="3173804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93340" y="1905000"/>
            <a:ext cx="4786721" cy="3173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964595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Parlare alla fantasia, con la fantasia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89303" y="2284329"/>
            <a:ext cx="4918927" cy="3273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464336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Liberare ed esplorare la visione del bambino</a:t>
            </a:r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4515" y="2286309"/>
            <a:ext cx="4531917" cy="3093213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69641" y="1989937"/>
            <a:ext cx="3526909" cy="4736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05448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81942" y="858362"/>
            <a:ext cx="3918858" cy="5158497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6852063" y="1900052"/>
            <a:ext cx="47976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 smtClean="0"/>
              <a:t>Grazie per l’attenzione e</a:t>
            </a:r>
          </a:p>
          <a:p>
            <a:r>
              <a:rPr lang="it-IT" sz="3600" dirty="0" smtClean="0"/>
              <a:t>Buon lavoro!</a:t>
            </a:r>
            <a:endParaRPr lang="it-IT" sz="3600" dirty="0"/>
          </a:p>
        </p:txBody>
      </p:sp>
    </p:spTree>
    <p:extLst>
      <p:ext uri="{BB962C8B-B14F-4D97-AF65-F5344CB8AC3E}">
        <p14:creationId xmlns:p14="http://schemas.microsoft.com/office/powerpoint/2010/main" xmlns="" val="2724361302"/>
      </p:ext>
    </p:extLst>
  </p:cSld>
  <p:clrMapOvr>
    <a:masterClrMapping/>
  </p:clrMapOvr>
</p:sld>
</file>

<file path=ppt/theme/theme1.xml><?xml version="1.0" encoding="utf-8"?>
<a:theme xmlns:a="http://schemas.openxmlformats.org/drawingml/2006/main" name="Filo">
  <a:themeElements>
    <a:clrScheme name="Filo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Filo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il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226</TotalTime>
  <Words>249</Words>
  <Application>Microsoft Office PowerPoint</Application>
  <PresentationFormat>Personalizzato</PresentationFormat>
  <Paragraphs>36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19" baseType="lpstr">
      <vt:lpstr>Filo</vt:lpstr>
      <vt:lpstr>Esperienza religiosa e relazione educativa: intrecci e linguaggi comuni  Fism 3 marzo 2018</vt:lpstr>
      <vt:lpstr>Religione re-ligare = collegare,  mettere in collegamento</vt:lpstr>
      <vt:lpstr>Diapositiva 3</vt:lpstr>
      <vt:lpstr>Socrate: so di non sapere</vt:lpstr>
      <vt:lpstr>Diapositiva 5</vt:lpstr>
      <vt:lpstr>Diapositiva 6</vt:lpstr>
      <vt:lpstr>Diapositiva 7</vt:lpstr>
      <vt:lpstr>Diapositiva 8</vt:lpstr>
      <vt:lpstr>QUALE ESPERIENZA PSICOLOGICA SOSTIENE IL CRISTIANESIMO?</vt:lpstr>
      <vt:lpstr>Dio si incarna, si rende umano, si avvicina alll’umanità</vt:lpstr>
      <vt:lpstr>Dio ci innalza all’assoluto:  siamo cittadini dei cieli</vt:lpstr>
      <vt:lpstr>Un cammino in parallelo, a sostegno reciproco</vt:lpstr>
      <vt:lpstr>Affettività come luogo privilegiato per sostenere l’esperienza religiosa e la spiritualità</vt:lpstr>
      <vt:lpstr>Suscitare stupore</vt:lpstr>
      <vt:lpstr>Accompagnare nello spaesamento</vt:lpstr>
      <vt:lpstr>Parlare alla fantasia, con la fantasia</vt:lpstr>
      <vt:lpstr>Liberare ed esplorare la visione del bambino</vt:lpstr>
      <vt:lpstr>Diapositiva 18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Esperienza religiosa e relazione educativa: intrecci e linguaggi comuni  Fism 3 marzo 2018</dc:title>
  <dc:creator>User</dc:creator>
  <cp:lastModifiedBy>Silvia Rossi</cp:lastModifiedBy>
  <cp:revision>18</cp:revision>
  <dcterms:created xsi:type="dcterms:W3CDTF">2018-02-27T22:53:39Z</dcterms:created>
  <dcterms:modified xsi:type="dcterms:W3CDTF">2018-03-19T13:54:51Z</dcterms:modified>
</cp:coreProperties>
</file>