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Lst>
  <p:sldIdLst>
    <p:sldId id="256" r:id="rId2"/>
    <p:sldId id="387" r:id="rId3"/>
    <p:sldId id="385" r:id="rId4"/>
    <p:sldId id="386" r:id="rId5"/>
    <p:sldId id="319" r:id="rId6"/>
    <p:sldId id="388" r:id="rId7"/>
    <p:sldId id="362" r:id="rId8"/>
    <p:sldId id="297" r:id="rId9"/>
    <p:sldId id="377" r:id="rId10"/>
    <p:sldId id="354" r:id="rId11"/>
    <p:sldId id="376" r:id="rId12"/>
    <p:sldId id="355" r:id="rId13"/>
    <p:sldId id="338" r:id="rId14"/>
    <p:sldId id="356" r:id="rId15"/>
    <p:sldId id="357" r:id="rId16"/>
    <p:sldId id="361" r:id="rId17"/>
    <p:sldId id="359" r:id="rId18"/>
    <p:sldId id="308" r:id="rId19"/>
    <p:sldId id="333" r:id="rId20"/>
    <p:sldId id="363" r:id="rId21"/>
    <p:sldId id="336" r:id="rId22"/>
    <p:sldId id="364" r:id="rId23"/>
    <p:sldId id="365" r:id="rId24"/>
    <p:sldId id="366" r:id="rId25"/>
    <p:sldId id="367" r:id="rId26"/>
    <p:sldId id="368" r:id="rId27"/>
    <p:sldId id="372" r:id="rId28"/>
    <p:sldId id="337" r:id="rId29"/>
    <p:sldId id="307" r:id="rId30"/>
    <p:sldId id="264" r:id="rId31"/>
    <p:sldId id="302" r:id="rId32"/>
    <p:sldId id="382" r:id="rId33"/>
    <p:sldId id="322" r:id="rId34"/>
    <p:sldId id="358" r:id="rId35"/>
    <p:sldId id="375" r:id="rId36"/>
    <p:sldId id="331" r:id="rId37"/>
    <p:sldId id="296" r:id="rId38"/>
    <p:sldId id="379" r:id="rId39"/>
    <p:sldId id="360" r:id="rId40"/>
    <p:sldId id="374" r:id="rId41"/>
    <p:sldId id="380" r:id="rId42"/>
    <p:sldId id="324" r:id="rId43"/>
    <p:sldId id="383" r:id="rId44"/>
    <p:sldId id="384" r:id="rId45"/>
    <p:sldId id="313" r:id="rId46"/>
    <p:sldId id="370" r:id="rId47"/>
    <p:sldId id="371" r:id="rId48"/>
    <p:sldId id="321"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96" d="100"/>
          <a:sy n="96" d="100"/>
        </p:scale>
        <p:origin x="-96" y="-22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2B03011-4FFC-45A2-AC46-26989307EF31}" type="datetimeFigureOut">
              <a:rPr lang="it-IT" smtClean="0"/>
              <a:pPr/>
              <a:t>05/09/2019</a:t>
            </a:fld>
            <a:endParaRPr lang="it-IT"/>
          </a:p>
        </p:txBody>
      </p:sp>
      <p:sp>
        <p:nvSpPr>
          <p:cNvPr id="5" name="Footer Placeholder 4"/>
          <p:cNvSpPr>
            <a:spLocks noGrp="1"/>
          </p:cNvSpPr>
          <p:nvPr>
            <p:ph type="ftr" sz="quarter" idx="11"/>
          </p:nvPr>
        </p:nvSpPr>
        <p:spPr>
          <a:xfrm>
            <a:off x="2416500" y="329307"/>
            <a:ext cx="4973915" cy="309201"/>
          </a:xfrm>
        </p:spPr>
        <p:txBody>
          <a:bodyPr/>
          <a:lstStyle/>
          <a:p>
            <a:endParaRPr lang="it-IT"/>
          </a:p>
        </p:txBody>
      </p:sp>
      <p:sp>
        <p:nvSpPr>
          <p:cNvPr id="6" name="Slide Number Placeholder 5"/>
          <p:cNvSpPr>
            <a:spLocks noGrp="1"/>
          </p:cNvSpPr>
          <p:nvPr>
            <p:ph type="sldNum" sz="quarter" idx="12"/>
          </p:nvPr>
        </p:nvSpPr>
        <p:spPr>
          <a:xfrm>
            <a:off x="1437664" y="798973"/>
            <a:ext cx="811019" cy="503578"/>
          </a:xfrm>
        </p:spPr>
        <p:txBody>
          <a:bodyPr/>
          <a:lstStyle/>
          <a:p>
            <a:fld id="{89AA1094-D0DA-486F-B8CF-E7574EBB7482}" type="slidenum">
              <a:rPr lang="it-IT" smtClean="0"/>
              <a:pPr/>
              <a:t>‹N›</a:t>
            </a:fld>
            <a:endParaRPr lang="it-IT"/>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68801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2B03011-4FFC-45A2-AC46-26989307EF31}" type="datetimeFigureOut">
              <a:rPr lang="it-IT" smtClean="0"/>
              <a:pPr/>
              <a:t>05/09/2019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A1094-D0DA-486F-B8CF-E7574EBB7482}" type="slidenum">
              <a:rPr lang="it-IT" smtClean="0"/>
              <a:pPr/>
              <a:t>‹N›</a:t>
            </a:fld>
            <a:endParaRPr lang="it-IT"/>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303998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02B03011-4FFC-45A2-AC46-26989307EF31}" type="datetimeFigureOut">
              <a:rPr lang="it-IT" smtClean="0"/>
              <a:pPr/>
              <a:t>05/09/2019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A1094-D0DA-486F-B8CF-E7574EBB7482}" type="slidenum">
              <a:rPr lang="it-IT" smtClean="0"/>
              <a:pPr/>
              <a:t>‹N›</a:t>
            </a:fld>
            <a:endParaRPr lang="it-IT"/>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3743700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02B03011-4FFC-45A2-AC46-26989307EF31}" type="datetimeFigureOut">
              <a:rPr lang="it-IT" smtClean="0"/>
              <a:pPr/>
              <a:t>05/09/2019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A1094-D0DA-486F-B8CF-E7574EBB7482}" type="slidenum">
              <a:rPr lang="it-IT" smtClean="0"/>
              <a:pPr/>
              <a:t>‹N›</a:t>
            </a:fld>
            <a:endParaRPr lang="it-IT"/>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721924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447191" y="2824269"/>
            <a:ext cx="4645152" cy="264445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412362" y="2821491"/>
            <a:ext cx="4645152" cy="263737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02B03011-4FFC-45A2-AC46-26989307EF31}" type="datetimeFigureOut">
              <a:rPr lang="it-IT" smtClean="0"/>
              <a:pPr/>
              <a:t>05/09/2019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89AA1094-D0DA-486F-B8CF-E7574EBB7482}" type="slidenum">
              <a:rPr lang="it-IT" smtClean="0"/>
              <a:pPr/>
              <a:t>‹N›</a:t>
            </a:fld>
            <a:endParaRPr lang="it-IT"/>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2620522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02B03011-4FFC-45A2-AC46-26989307EF31}" type="datetimeFigureOut">
              <a:rPr lang="it-IT" smtClean="0"/>
              <a:pPr/>
              <a:t>05/09/2019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89AA1094-D0DA-486F-B8CF-E7574EBB7482}" type="slidenum">
              <a:rPr lang="it-IT" smtClean="0"/>
              <a:pPr/>
              <a:t>‹N›</a:t>
            </a:fld>
            <a:endParaRPr lang="it-IT"/>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70925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B03011-4FFC-45A2-AC46-26989307EF31}" type="datetimeFigureOut">
              <a:rPr lang="it-IT" smtClean="0"/>
              <a:pPr/>
              <a:t>05/09/2019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89AA1094-D0DA-486F-B8CF-E7574EBB7482}" type="slidenum">
              <a:rPr lang="it-IT" smtClean="0"/>
              <a:pPr/>
              <a:t>‹N›</a:t>
            </a:fld>
            <a:endParaRPr lang="it-IT"/>
          </a:p>
        </p:txBody>
      </p:sp>
    </p:spTree>
    <p:extLst>
      <p:ext uri="{BB962C8B-B14F-4D97-AF65-F5344CB8AC3E}">
        <p14:creationId xmlns:p14="http://schemas.microsoft.com/office/powerpoint/2010/main" xmlns="" val="3383384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2B03011-4FFC-45A2-AC46-26989307EF31}" type="datetimeFigureOut">
              <a:rPr lang="it-IT" smtClean="0"/>
              <a:pPr/>
              <a:t>05/09/2019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A1094-D0DA-486F-B8CF-E7574EBB7482}" type="slidenum">
              <a:rPr lang="it-IT" smtClean="0"/>
              <a:pPr/>
              <a:t>‹N›</a:t>
            </a:fld>
            <a:endParaRPr lang="it-IT"/>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2583251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02B03011-4FFC-45A2-AC46-26989307EF31}" type="datetimeFigureOut">
              <a:rPr lang="it-IT" smtClean="0"/>
              <a:pPr/>
              <a:t>05/09/2019</a:t>
            </a:fld>
            <a:endParaRPr lang="it-IT"/>
          </a:p>
        </p:txBody>
      </p:sp>
      <p:sp>
        <p:nvSpPr>
          <p:cNvPr id="6" name="Footer Placeholder 5"/>
          <p:cNvSpPr>
            <a:spLocks noGrp="1"/>
          </p:cNvSpPr>
          <p:nvPr>
            <p:ph type="ftr" sz="quarter" idx="11"/>
          </p:nvPr>
        </p:nvSpPr>
        <p:spPr>
          <a:xfrm>
            <a:off x="1447382" y="318640"/>
            <a:ext cx="5541004" cy="320931"/>
          </a:xfrm>
        </p:spPr>
        <p:txBody>
          <a:bodyPr/>
          <a:lstStyle/>
          <a:p>
            <a:endParaRPr lang="it-IT"/>
          </a:p>
        </p:txBody>
      </p:sp>
      <p:sp>
        <p:nvSpPr>
          <p:cNvPr id="7" name="Slide Number Placeholder 6"/>
          <p:cNvSpPr>
            <a:spLocks noGrp="1"/>
          </p:cNvSpPr>
          <p:nvPr>
            <p:ph type="sldNum" sz="quarter" idx="12"/>
          </p:nvPr>
        </p:nvSpPr>
        <p:spPr/>
        <p:txBody>
          <a:bodyPr/>
          <a:lstStyle/>
          <a:p>
            <a:fld id="{89AA1094-D0DA-486F-B8CF-E7574EBB7482}" type="slidenum">
              <a:rPr lang="it-IT" smtClean="0"/>
              <a:pPr/>
              <a:t>‹N›</a:t>
            </a:fld>
            <a:endParaRPr lang="it-IT"/>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1376111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2B03011-4FFC-45A2-AC46-26989307EF31}" type="datetimeFigureOut">
              <a:rPr lang="it-IT" smtClean="0"/>
              <a:pPr/>
              <a:t>05/09/2019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A1094-D0DA-486F-B8CF-E7574EBB7482}" type="slidenum">
              <a:rPr lang="it-IT" smtClean="0"/>
              <a:pPr/>
              <a:t>‹N›</a:t>
            </a:fld>
            <a:endParaRPr lang="it-IT"/>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3255566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2B03011-4FFC-45A2-AC46-26989307EF31}" type="datetimeFigureOut">
              <a:rPr lang="it-IT" smtClean="0"/>
              <a:pPr/>
              <a:t>05/09/2019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A1094-D0DA-486F-B8CF-E7574EBB7482}" type="slidenum">
              <a:rPr lang="it-IT" smtClean="0"/>
              <a:pPr/>
              <a:t>‹N›</a:t>
            </a:fld>
            <a:endParaRPr lang="it-IT"/>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3423021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cSld name="1_Contenuto con didascalia">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it-IT"/>
              <a:t>Fare clic per modificare lo stile del titolo dello schema</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pPr/>
              <a:t>9/5/2019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a:t>
            </a:fld>
            <a:endParaRPr lang="en-US" dirty="0"/>
          </a:p>
        </p:txBody>
      </p:sp>
    </p:spTree>
    <p:extLst>
      <p:ext uri="{BB962C8B-B14F-4D97-AF65-F5344CB8AC3E}">
        <p14:creationId xmlns:p14="http://schemas.microsoft.com/office/powerpoint/2010/main" xmlns="" val="3131641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6">
                <a:lumMod val="67000"/>
                <a:alpha val="74000"/>
              </a:schemeClr>
            </a:gs>
            <a:gs pos="48000">
              <a:schemeClr val="accent6">
                <a:lumMod val="97000"/>
                <a:lumOff val="3000"/>
              </a:schemeClr>
            </a:gs>
            <a:gs pos="100000">
              <a:schemeClr val="accent6">
                <a:lumMod val="60000"/>
                <a:lumOff val="4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02B03011-4FFC-45A2-AC46-26989307EF31}" type="datetimeFigureOut">
              <a:rPr lang="it-IT" smtClean="0"/>
              <a:pPr/>
              <a:t>05/09/2019</a:t>
            </a:fld>
            <a:endParaRPr lang="it-IT"/>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9AA1094-D0DA-486F-B8CF-E7574EBB7482}" type="slidenum">
              <a:rPr lang="it-IT" smtClean="0"/>
              <a:pPr/>
              <a:t>‹N›</a:t>
            </a:fld>
            <a:endParaRPr lang="it-IT"/>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98190691"/>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https://it.m.wikipedia.org/wiki/Cesare_Scurati" TargetMode="External"/><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8.xml"/><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CC32DE1-1ED4-466B-B9EE-D115D748AADB}"/>
              </a:ext>
            </a:extLst>
          </p:cNvPr>
          <p:cNvSpPr>
            <a:spLocks noGrp="1"/>
          </p:cNvSpPr>
          <p:nvPr>
            <p:ph type="ctrTitle"/>
          </p:nvPr>
        </p:nvSpPr>
        <p:spPr>
          <a:xfrm>
            <a:off x="1079500" y="292101"/>
            <a:ext cx="10109200" cy="3225800"/>
          </a:xfrm>
          <a:ln>
            <a:solidFill>
              <a:schemeClr val="accent6">
                <a:lumMod val="75000"/>
              </a:schemeClr>
            </a:solidFill>
          </a:ln>
          <a:effectLst>
            <a:softEdge rad="114300"/>
          </a:effectLst>
        </p:spPr>
        <p:txBody>
          <a:bodyPr>
            <a:normAutofit/>
          </a:bodyPr>
          <a:lstStyle/>
          <a:p>
            <a:pPr algn="ctr"/>
            <a:r>
              <a:rPr lang="it-IT" sz="4000" dirty="0"/>
              <a:t/>
            </a:r>
            <a:br>
              <a:rPr lang="it-IT" sz="4000" dirty="0"/>
            </a:br>
            <a:r>
              <a:rPr lang="it-IT" sz="4000" dirty="0"/>
              <a:t/>
            </a:r>
            <a:br>
              <a:rPr lang="it-IT" sz="4000" dirty="0"/>
            </a:br>
            <a:r>
              <a:rPr lang="it-IT" sz="2200" b="1" dirty="0"/>
              <a:t/>
            </a:r>
            <a:br>
              <a:rPr lang="it-IT" sz="2200" b="1" dirty="0"/>
            </a:br>
            <a:endParaRPr lang="it-IT" sz="2200" b="1" dirty="0"/>
          </a:p>
        </p:txBody>
      </p:sp>
      <p:sp>
        <p:nvSpPr>
          <p:cNvPr id="3" name="Sottotitolo 2">
            <a:extLst>
              <a:ext uri="{FF2B5EF4-FFF2-40B4-BE49-F238E27FC236}">
                <a16:creationId xmlns:a16="http://schemas.microsoft.com/office/drawing/2014/main" xmlns="" id="{349F4E2D-9C36-4A4E-887A-1DF21C000718}"/>
              </a:ext>
            </a:extLst>
          </p:cNvPr>
          <p:cNvSpPr>
            <a:spLocks noGrp="1"/>
          </p:cNvSpPr>
          <p:nvPr>
            <p:ph type="subTitle" idx="1"/>
          </p:nvPr>
        </p:nvSpPr>
        <p:spPr>
          <a:xfrm>
            <a:off x="1714500" y="3924300"/>
            <a:ext cx="9144000" cy="1671638"/>
          </a:xfrm>
        </p:spPr>
        <p:txBody>
          <a:bodyPr>
            <a:normAutofit/>
          </a:bodyPr>
          <a:lstStyle/>
          <a:p>
            <a:pPr algn="ctr"/>
            <a:endParaRPr lang="it-IT" b="1" dirty="0"/>
          </a:p>
          <a:p>
            <a:endParaRPr lang="it-IT" dirty="0"/>
          </a:p>
        </p:txBody>
      </p:sp>
      <p:sp>
        <p:nvSpPr>
          <p:cNvPr id="13" name="Rettangolo 12">
            <a:extLst>
              <a:ext uri="{FF2B5EF4-FFF2-40B4-BE49-F238E27FC236}">
                <a16:creationId xmlns:a16="http://schemas.microsoft.com/office/drawing/2014/main" xmlns="" id="{BCFD72A1-3C28-4418-902F-2CEDDA8234F9}"/>
              </a:ext>
            </a:extLst>
          </p:cNvPr>
          <p:cNvSpPr/>
          <p:nvPr/>
        </p:nvSpPr>
        <p:spPr>
          <a:xfrm>
            <a:off x="-8340163" y="2967335"/>
            <a:ext cx="28596664" cy="1569660"/>
          </a:xfrm>
          <a:prstGeom prst="rect">
            <a:avLst/>
          </a:prstGeom>
          <a:noFill/>
        </p:spPr>
        <p:txBody>
          <a:bodyPr wrap="square" lIns="91440" tIns="45720" rIns="91440" bIns="45720">
            <a:spAutoFit/>
          </a:bodyPr>
          <a:lstStyle/>
          <a:p>
            <a:pPr algn="ctr"/>
            <a:endParaRPr lang="it-IT" sz="2400" b="1" dirty="0">
              <a:solidFill>
                <a:srgbClr val="002060"/>
              </a:solidFill>
            </a:endParaRPr>
          </a:p>
          <a:p>
            <a:pPr algn="ctr"/>
            <a:endParaRPr lang="it-IT" sz="2400" b="1" dirty="0">
              <a:solidFill>
                <a:srgbClr val="002060"/>
              </a:solidFill>
            </a:endParaRPr>
          </a:p>
          <a:p>
            <a:pPr algn="ctr"/>
            <a:endParaRPr lang="it-IT" sz="2400" b="1" cap="none" spc="0"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endParaRPr>
          </a:p>
          <a:p>
            <a:pPr algn="ctr"/>
            <a:endParaRPr lang="it-IT" sz="2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4" name="Ovale 13">
            <a:extLst>
              <a:ext uri="{FF2B5EF4-FFF2-40B4-BE49-F238E27FC236}">
                <a16:creationId xmlns:a16="http://schemas.microsoft.com/office/drawing/2014/main" xmlns="" id="{F74F3B2F-6CF6-4834-B6F9-CC08800CAEA2}"/>
              </a:ext>
            </a:extLst>
          </p:cNvPr>
          <p:cNvSpPr/>
          <p:nvPr/>
        </p:nvSpPr>
        <p:spPr>
          <a:xfrm>
            <a:off x="10477500" y="2133600"/>
            <a:ext cx="63500"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Immagine 20">
            <a:extLst>
              <a:ext uri="{FF2B5EF4-FFF2-40B4-BE49-F238E27FC236}">
                <a16:creationId xmlns:a16="http://schemas.microsoft.com/office/drawing/2014/main" xmlns="" id="{492BB5DB-326D-47A7-9A01-89747B10C7C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932" y="-43508"/>
            <a:ext cx="12240931" cy="6152208"/>
          </a:xfrm>
          <a:prstGeom prst="rect">
            <a:avLst/>
          </a:prstGeom>
        </p:spPr>
      </p:pic>
      <p:sp>
        <p:nvSpPr>
          <p:cNvPr id="24" name="Rettangolo con angoli arrotondati 23">
            <a:extLst>
              <a:ext uri="{FF2B5EF4-FFF2-40B4-BE49-F238E27FC236}">
                <a16:creationId xmlns:a16="http://schemas.microsoft.com/office/drawing/2014/main" xmlns="" id="{329921B4-AA3B-4276-A1C7-3154CFE2FBF1}"/>
              </a:ext>
            </a:extLst>
          </p:cNvPr>
          <p:cNvSpPr/>
          <p:nvPr/>
        </p:nvSpPr>
        <p:spPr>
          <a:xfrm>
            <a:off x="-48932" y="6108700"/>
            <a:ext cx="11237632" cy="74930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b="1" dirty="0">
              <a:solidFill>
                <a:srgbClr val="002060"/>
              </a:solidFill>
            </a:endParaRPr>
          </a:p>
          <a:p>
            <a:pPr algn="ctr"/>
            <a:r>
              <a:rPr lang="it-IT" sz="2400" b="1" dirty="0">
                <a:solidFill>
                  <a:srgbClr val="002060"/>
                </a:solidFill>
              </a:rPr>
              <a:t>CENTRO PASTORALE DIOCESANO 29-30 agosto 2019 </a:t>
            </a:r>
          </a:p>
          <a:p>
            <a:pPr algn="ctr"/>
            <a:r>
              <a:rPr lang="it-IT" sz="2400" b="1" dirty="0">
                <a:solidFill>
                  <a:srgbClr val="002060"/>
                </a:solidFill>
              </a:rPr>
              <a:t>Coordinatrice pedagogica Enrica Tambini</a:t>
            </a:r>
          </a:p>
          <a:p>
            <a:pPr algn="ctr"/>
            <a:endParaRPr lang="it-IT" dirty="0"/>
          </a:p>
        </p:txBody>
      </p:sp>
      <p:pic>
        <p:nvPicPr>
          <p:cNvPr id="27" name="Immagine 26">
            <a:extLst>
              <a:ext uri="{FF2B5EF4-FFF2-40B4-BE49-F238E27FC236}">
                <a16:creationId xmlns:a16="http://schemas.microsoft.com/office/drawing/2014/main" xmlns="" id="{1728B7B8-F13E-4ED4-933C-6DA01C78B329}"/>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207750" y="6109700"/>
            <a:ext cx="901700" cy="74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 name="Rettangolo 27">
            <a:extLst>
              <a:ext uri="{FF2B5EF4-FFF2-40B4-BE49-F238E27FC236}">
                <a16:creationId xmlns:a16="http://schemas.microsoft.com/office/drawing/2014/main" xmlns="" id="{3953FDC0-4C17-44FC-9D83-5DE466EC1FDA}"/>
              </a:ext>
            </a:extLst>
          </p:cNvPr>
          <p:cNvSpPr/>
          <p:nvPr/>
        </p:nvSpPr>
        <p:spPr>
          <a:xfrm>
            <a:off x="2044700" y="469899"/>
            <a:ext cx="9067800" cy="6863417"/>
          </a:xfrm>
          <a:prstGeom prst="rect">
            <a:avLst/>
          </a:prstGeom>
          <a:noFill/>
        </p:spPr>
        <p:txBody>
          <a:bodyPr wrap="square" lIns="91440" tIns="45720" rIns="91440" bIns="45720">
            <a:spAutoFit/>
          </a:bodyPr>
          <a:lstStyle/>
          <a:p>
            <a:pPr algn="ctr"/>
            <a:r>
              <a:rPr lang="it-IT" sz="4400" b="1" dirty="0">
                <a:ln w="9525">
                  <a:solidFill>
                    <a:schemeClr val="bg1"/>
                  </a:solidFill>
                  <a:prstDash val="solid"/>
                </a:ln>
                <a:effectLst>
                  <a:outerShdw blurRad="12700" dist="38100" dir="2700000" algn="tl" rotWithShape="0">
                    <a:schemeClr val="bg1">
                      <a:lumMod val="50000"/>
                    </a:schemeClr>
                  </a:outerShdw>
                </a:effectLst>
              </a:rPr>
              <a:t>LA COMPRENSIONE PRAGMATICA</a:t>
            </a:r>
          </a:p>
          <a:p>
            <a:pPr algn="ctr"/>
            <a:r>
              <a:rPr lang="it-IT" sz="4400" b="1" dirty="0">
                <a:ln w="9525">
                  <a:solidFill>
                    <a:schemeClr val="bg1"/>
                  </a:solidFill>
                  <a:prstDash val="solid"/>
                </a:ln>
                <a:effectLst>
                  <a:outerShdw blurRad="12700" dist="38100" dir="2700000" algn="tl" rotWithShape="0">
                    <a:schemeClr val="bg1">
                      <a:lumMod val="50000"/>
                    </a:schemeClr>
                  </a:outerShdw>
                </a:effectLst>
              </a:rPr>
              <a:t>DELLO SPAZIO </a:t>
            </a:r>
          </a:p>
          <a:p>
            <a:pPr algn="ctr"/>
            <a:r>
              <a:rPr lang="it-IT" sz="4400" b="1" dirty="0">
                <a:ln w="9525">
                  <a:solidFill>
                    <a:schemeClr val="bg1"/>
                  </a:solidFill>
                  <a:prstDash val="solid"/>
                </a:ln>
                <a:effectLst>
                  <a:outerShdw blurRad="12700" dist="38100" dir="2700000" algn="tl" rotWithShape="0">
                    <a:schemeClr val="bg1">
                      <a:lumMod val="50000"/>
                    </a:schemeClr>
                  </a:outerShdw>
                </a:effectLst>
              </a:rPr>
              <a:t>E  </a:t>
            </a:r>
          </a:p>
          <a:p>
            <a:pPr algn="ctr"/>
            <a:r>
              <a:rPr lang="it-IT" sz="4400" b="1" dirty="0">
                <a:ln w="9525">
                  <a:solidFill>
                    <a:schemeClr val="bg1"/>
                  </a:solidFill>
                  <a:prstDash val="solid"/>
                </a:ln>
                <a:effectLst>
                  <a:outerShdw blurRad="12700" dist="38100" dir="2700000" algn="tl" rotWithShape="0">
                    <a:schemeClr val="bg1">
                      <a:lumMod val="50000"/>
                    </a:schemeClr>
                  </a:outerShdw>
                </a:effectLst>
              </a:rPr>
              <a:t>APPRENDIMENTO BASATO</a:t>
            </a:r>
          </a:p>
          <a:p>
            <a:pPr algn="ctr"/>
            <a:endParaRPr lang="it-IT" sz="4400" b="1" dirty="0">
              <a:ln w="9525">
                <a:solidFill>
                  <a:schemeClr val="bg1"/>
                </a:solidFill>
                <a:prstDash val="solid"/>
              </a:ln>
              <a:effectLst>
                <a:outerShdw blurRad="12700" dist="38100" dir="2700000" algn="tl" rotWithShape="0">
                  <a:schemeClr val="bg1">
                    <a:lumMod val="50000"/>
                  </a:schemeClr>
                </a:outerShdw>
              </a:effectLst>
            </a:endParaRPr>
          </a:p>
          <a:p>
            <a:pPr algn="ctr"/>
            <a:r>
              <a:rPr lang="it-IT" sz="4400" b="1" dirty="0">
                <a:ln w="9525">
                  <a:solidFill>
                    <a:schemeClr val="bg1"/>
                  </a:solidFill>
                  <a:prstDash val="solid"/>
                </a:ln>
                <a:effectLst>
                  <a:outerShdw blurRad="12700" dist="38100" dir="2700000" algn="tl" rotWithShape="0">
                    <a:schemeClr val="bg1">
                      <a:lumMod val="50000"/>
                    </a:schemeClr>
                  </a:outerShdw>
                </a:effectLst>
              </a:rPr>
              <a:t> SULL’INTERAZIONE DELL’AMBIENTE </a:t>
            </a:r>
          </a:p>
          <a:p>
            <a:pPr algn="ctr"/>
            <a:endParaRPr lang="it-IT" sz="4400" b="1" dirty="0">
              <a:ln w="9525">
                <a:solidFill>
                  <a:schemeClr val="bg1"/>
                </a:solidFill>
                <a:prstDash val="solid"/>
              </a:ln>
              <a:effectLst>
                <a:outerShdw blurRad="12700" dist="38100" dir="2700000" algn="tl" rotWithShape="0">
                  <a:schemeClr val="bg1">
                    <a:lumMod val="50000"/>
                  </a:schemeClr>
                </a:outerShdw>
              </a:effectLst>
            </a:endParaRPr>
          </a:p>
          <a:p>
            <a:pPr algn="ctr"/>
            <a:endParaRPr lang="it-IT"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a:p>
            <a:pPr algn="ctr"/>
            <a:endParaRPr lang="it-IT" sz="5400" b="1" dirty="0">
              <a:ln w="9525">
                <a:solidFill>
                  <a:schemeClr val="bg1"/>
                </a:solidFill>
                <a:prstDash val="solid"/>
              </a:ln>
              <a:effectLst>
                <a:outerShdw blurRad="12700" dist="38100" dir="2700000" algn="tl" rotWithShape="0">
                  <a:schemeClr val="bg1">
                    <a:lumMod val="50000"/>
                  </a:schemeClr>
                </a:outerShdw>
              </a:effectLst>
            </a:endParaRPr>
          </a:p>
          <a:p>
            <a:pPr algn="ctr"/>
            <a:endParaRPr lang="it-IT"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xmlns="" val="180931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10C596A5-09DC-4336-BAB1-8466F6BB29A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68400" y="482601"/>
            <a:ext cx="10287000" cy="4983744"/>
          </a:xfrm>
          <a:prstGeom prst="rect">
            <a:avLst/>
          </a:prstGeom>
        </p:spPr>
      </p:pic>
      <p:sp>
        <p:nvSpPr>
          <p:cNvPr id="6" name="Rettangolo 5">
            <a:extLst>
              <a:ext uri="{FF2B5EF4-FFF2-40B4-BE49-F238E27FC236}">
                <a16:creationId xmlns:a16="http://schemas.microsoft.com/office/drawing/2014/main" xmlns="" id="{8F20A251-1C6A-4C06-A10B-AA89C3F1E7E7}"/>
              </a:ext>
            </a:extLst>
          </p:cNvPr>
          <p:cNvSpPr/>
          <p:nvPr/>
        </p:nvSpPr>
        <p:spPr>
          <a:xfrm>
            <a:off x="2809621" y="2967335"/>
            <a:ext cx="6572761" cy="923330"/>
          </a:xfrm>
          <a:prstGeom prst="rect">
            <a:avLst/>
          </a:prstGeom>
          <a:solidFill>
            <a:schemeClr val="accent5"/>
          </a:solidFill>
        </p:spPr>
        <p:txBody>
          <a:bodyPr wrap="none" lIns="91440" tIns="45720" rIns="91440" bIns="45720">
            <a:spAutoFit/>
          </a:bodyPr>
          <a:lstStyle/>
          <a:p>
            <a:pPr algn="ctr"/>
            <a:r>
              <a:rPr lang="it-IT"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LO SPAZIO SIAMO NOI</a:t>
            </a:r>
          </a:p>
        </p:txBody>
      </p:sp>
    </p:spTree>
    <p:extLst>
      <p:ext uri="{BB962C8B-B14F-4D97-AF65-F5344CB8AC3E}">
        <p14:creationId xmlns:p14="http://schemas.microsoft.com/office/powerpoint/2010/main" xmlns="" val="369683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xmlns="" id="{F5A02EDB-F262-44C7-BB9D-EAF421721015}"/>
              </a:ext>
            </a:extLst>
          </p:cNvPr>
          <p:cNvSpPr>
            <a:spLocks noGrp="1"/>
          </p:cNvSpPr>
          <p:nvPr>
            <p:ph type="title"/>
          </p:nvPr>
        </p:nvSpPr>
        <p:spPr>
          <a:xfrm>
            <a:off x="1562100" y="326248"/>
            <a:ext cx="2616200" cy="1362852"/>
          </a:xfrm>
          <a:solidFill>
            <a:srgbClr val="0070C0"/>
          </a:solidFill>
          <a:ln>
            <a:solidFill>
              <a:srgbClr val="0070C0"/>
            </a:solidFill>
          </a:ln>
        </p:spPr>
        <p:style>
          <a:lnRef idx="1">
            <a:schemeClr val="accent6"/>
          </a:lnRef>
          <a:fillRef idx="3">
            <a:schemeClr val="accent6"/>
          </a:fillRef>
          <a:effectRef idx="2">
            <a:schemeClr val="accent6"/>
          </a:effectRef>
          <a:fontRef idx="minor">
            <a:schemeClr val="lt1"/>
          </a:fontRef>
        </p:style>
        <p:txBody>
          <a:bodyPr>
            <a:normAutofit/>
          </a:bodyPr>
          <a:lstStyle/>
          <a:p>
            <a:pPr algn="ctr"/>
            <a:r>
              <a:rPr lang="it-IT" sz="4400" b="1" dirty="0">
                <a:solidFill>
                  <a:srgbClr val="FF0000"/>
                </a:solidFill>
              </a:rPr>
              <a:t>SPAZIO</a:t>
            </a:r>
            <a:br>
              <a:rPr lang="it-IT" sz="4400" b="1" dirty="0">
                <a:solidFill>
                  <a:srgbClr val="FF0000"/>
                </a:solidFill>
              </a:rPr>
            </a:br>
            <a:endParaRPr lang="it-IT" sz="4400" b="1" dirty="0">
              <a:solidFill>
                <a:srgbClr val="FF0000"/>
              </a:solidFill>
            </a:endParaRPr>
          </a:p>
        </p:txBody>
      </p:sp>
      <p:sp>
        <p:nvSpPr>
          <p:cNvPr id="6" name="Segnaposto contenuto 5">
            <a:extLst>
              <a:ext uri="{FF2B5EF4-FFF2-40B4-BE49-F238E27FC236}">
                <a16:creationId xmlns:a16="http://schemas.microsoft.com/office/drawing/2014/main" xmlns="" id="{1E667907-EB7C-400C-B3A6-C041560E5720}"/>
              </a:ext>
            </a:extLst>
          </p:cNvPr>
          <p:cNvSpPr>
            <a:spLocks noGrp="1"/>
          </p:cNvSpPr>
          <p:nvPr>
            <p:ph sz="quarter" idx="13"/>
          </p:nvPr>
        </p:nvSpPr>
        <p:spPr>
          <a:xfrm>
            <a:off x="4648200" y="326248"/>
            <a:ext cx="7501294" cy="5464951"/>
          </a:xfrm>
          <a:solidFill>
            <a:schemeClr val="bg1"/>
          </a:solidFill>
        </p:spPr>
        <p:txBody>
          <a:bodyPr>
            <a:normAutofit fontScale="25000" lnSpcReduction="20000"/>
          </a:bodyPr>
          <a:lstStyle/>
          <a:p>
            <a:pPr marL="0" indent="0">
              <a:buNone/>
            </a:pPr>
            <a:r>
              <a:rPr lang="it-IT" sz="9600" dirty="0"/>
              <a:t>LA PROSPETTIVA NEUROSCIENTIFICA  DISTINGUE LO SPAZIO DALL’ AMBIENTE.</a:t>
            </a:r>
          </a:p>
          <a:p>
            <a:pPr marL="0" indent="0">
              <a:buNone/>
            </a:pPr>
            <a:r>
              <a:rPr lang="it-IT" sz="9600" dirty="0"/>
              <a:t>A LIVELLO NEUROFISIOLOGICO SI TRATTA DI CIRCUITI DIVERSI CHE SI INTEGRANO.</a:t>
            </a:r>
          </a:p>
          <a:p>
            <a:pPr marL="0" indent="0">
              <a:buNone/>
            </a:pPr>
            <a:r>
              <a:rPr lang="it-IT" sz="9600" b="1" dirty="0">
                <a:solidFill>
                  <a:srgbClr val="FF0000"/>
                </a:solidFill>
              </a:rPr>
              <a:t>LO SPAZIO PERSONALE</a:t>
            </a:r>
            <a:r>
              <a:rPr lang="it-IT" sz="9600" dirty="0"/>
              <a:t>, SI FERMA ALL'INTERFACCIA TRA CORPO E ESTERNO.</a:t>
            </a:r>
          </a:p>
          <a:p>
            <a:pPr marL="0" indent="0">
              <a:buNone/>
            </a:pPr>
            <a:r>
              <a:rPr lang="it-IT" sz="9600" b="1" dirty="0">
                <a:solidFill>
                  <a:srgbClr val="FF0000"/>
                </a:solidFill>
              </a:rPr>
              <a:t> LO SPAZIO</a:t>
            </a:r>
            <a:r>
              <a:rPr lang="it-IT" sz="9600" dirty="0"/>
              <a:t>, SE LO DEFINIAMO, IN RAPPORTO AL BAMBINO O ALLL'ADULTO È DI FATTO UNA POTENZIALITÀ MOTORIA E PUÒ ESSERE </a:t>
            </a:r>
            <a:r>
              <a:rPr lang="it-IT" sz="9600" b="1" dirty="0">
                <a:solidFill>
                  <a:srgbClr val="FF0000"/>
                </a:solidFill>
              </a:rPr>
              <a:t>PERIPERSONALE</a:t>
            </a:r>
          </a:p>
          <a:p>
            <a:pPr marL="0" indent="0">
              <a:buNone/>
            </a:pPr>
            <a:r>
              <a:rPr lang="it-IT" sz="9600" b="1" dirty="0"/>
              <a:t> </a:t>
            </a:r>
            <a:r>
              <a:rPr lang="it-IT" sz="9600" dirty="0"/>
              <a:t>(SPAZIO DI RAGGIUNGIMENTO COL BRACCIO)</a:t>
            </a:r>
          </a:p>
          <a:p>
            <a:pPr marL="0" indent="0">
              <a:buNone/>
            </a:pPr>
            <a:r>
              <a:rPr lang="it-IT" sz="9600" dirty="0"/>
              <a:t> </a:t>
            </a:r>
            <a:r>
              <a:rPr lang="it-IT" sz="9600" b="1" dirty="0"/>
              <a:t>O </a:t>
            </a:r>
            <a:r>
              <a:rPr lang="it-IT" sz="9600" b="1" dirty="0">
                <a:solidFill>
                  <a:srgbClr val="FF0000"/>
                </a:solidFill>
              </a:rPr>
              <a:t>EXTRAPERSONALE</a:t>
            </a:r>
            <a:r>
              <a:rPr lang="it-IT" sz="9600" b="1" dirty="0"/>
              <a:t> </a:t>
            </a:r>
            <a:r>
              <a:rPr lang="it-IT" sz="9600" dirty="0"/>
              <a:t>(SPAZIO DI RAGGIUNGIMENTO CON GLI OCCHI O MEDIANTE LOCOMOZIONE). </a:t>
            </a:r>
          </a:p>
          <a:p>
            <a:endParaRPr lang="it-IT" dirty="0"/>
          </a:p>
        </p:txBody>
      </p:sp>
      <p:sp>
        <p:nvSpPr>
          <p:cNvPr id="14" name="Segnaposto testo 13">
            <a:extLst>
              <a:ext uri="{FF2B5EF4-FFF2-40B4-BE49-F238E27FC236}">
                <a16:creationId xmlns:a16="http://schemas.microsoft.com/office/drawing/2014/main" xmlns="" id="{80CB3A1E-E8C6-4B49-B36A-27996D9F564F}"/>
              </a:ext>
            </a:extLst>
          </p:cNvPr>
          <p:cNvSpPr>
            <a:spLocks noGrp="1"/>
          </p:cNvSpPr>
          <p:nvPr>
            <p:ph type="body" sz="half" idx="2"/>
          </p:nvPr>
        </p:nvSpPr>
        <p:spPr>
          <a:xfrm>
            <a:off x="42506" y="2133599"/>
            <a:ext cx="4250095" cy="3657601"/>
          </a:xfrm>
        </p:spPr>
        <p:txBody>
          <a:bodyPr/>
          <a:lstStyle/>
          <a:p>
            <a:endParaRPr lang="it-IT" dirty="0"/>
          </a:p>
        </p:txBody>
      </p:sp>
      <p:pic>
        <p:nvPicPr>
          <p:cNvPr id="13" name="Immagine 12">
            <a:extLst>
              <a:ext uri="{FF2B5EF4-FFF2-40B4-BE49-F238E27FC236}">
                <a16:creationId xmlns:a16="http://schemas.microsoft.com/office/drawing/2014/main" xmlns="" id="{448A8A10-DD45-4D1A-B5DD-5BBB17DA1FE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2836" y="1993899"/>
            <a:ext cx="4506194" cy="3797300"/>
          </a:xfrm>
          <a:prstGeom prst="rect">
            <a:avLst/>
          </a:prstGeom>
        </p:spPr>
      </p:pic>
    </p:spTree>
    <p:extLst>
      <p:ext uri="{BB962C8B-B14F-4D97-AF65-F5344CB8AC3E}">
        <p14:creationId xmlns:p14="http://schemas.microsoft.com/office/powerpoint/2010/main" xmlns="" val="2827678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xmlns="" id="{A8179E0C-F787-46BE-8742-962F0B6803F6}"/>
              </a:ext>
            </a:extLst>
          </p:cNvPr>
          <p:cNvSpPr>
            <a:spLocks noGrp="1"/>
          </p:cNvSpPr>
          <p:nvPr>
            <p:ph type="title"/>
          </p:nvPr>
        </p:nvSpPr>
        <p:spPr>
          <a:xfrm>
            <a:off x="990600" y="1"/>
            <a:ext cx="10947399" cy="977900"/>
          </a:xfrm>
          <a:solidFill>
            <a:schemeClr val="accent6">
              <a:lumMod val="75000"/>
            </a:schemeClr>
          </a:solidFill>
        </p:spPr>
        <p:txBody>
          <a:bodyPr>
            <a:normAutofit/>
          </a:bodyPr>
          <a:lstStyle/>
          <a:p>
            <a:pPr algn="ctr"/>
            <a:r>
              <a:rPr lang="it-IT" b="1" dirty="0">
                <a:solidFill>
                  <a:srgbClr val="FF0000"/>
                </a:solidFill>
              </a:rPr>
              <a:t> </a:t>
            </a:r>
            <a:r>
              <a:rPr lang="it-IT" sz="4800" b="1" dirty="0">
                <a:solidFill>
                  <a:srgbClr val="FF0000"/>
                </a:solidFill>
              </a:rPr>
              <a:t>AMBIENTE - CONTESTO</a:t>
            </a:r>
            <a:endParaRPr lang="it-IT" sz="4800" dirty="0"/>
          </a:p>
        </p:txBody>
      </p:sp>
      <p:sp>
        <p:nvSpPr>
          <p:cNvPr id="6" name="Segnaposto contenuto 5">
            <a:extLst>
              <a:ext uri="{FF2B5EF4-FFF2-40B4-BE49-F238E27FC236}">
                <a16:creationId xmlns:a16="http://schemas.microsoft.com/office/drawing/2014/main" xmlns="" id="{28CC5388-E6C6-45A6-89BC-511004768A3B}"/>
              </a:ext>
            </a:extLst>
          </p:cNvPr>
          <p:cNvSpPr>
            <a:spLocks noGrp="1"/>
          </p:cNvSpPr>
          <p:nvPr>
            <p:ph idx="1"/>
          </p:nvPr>
        </p:nvSpPr>
        <p:spPr>
          <a:xfrm>
            <a:off x="990600" y="977900"/>
            <a:ext cx="10947399" cy="4876800"/>
          </a:xfrm>
          <a:solidFill>
            <a:schemeClr val="bg1"/>
          </a:solidFill>
        </p:spPr>
        <p:txBody>
          <a:bodyPr>
            <a:normAutofit fontScale="62500" lnSpcReduction="20000"/>
          </a:bodyPr>
          <a:lstStyle/>
          <a:p>
            <a:r>
              <a:rPr lang="it-IT" sz="3100" dirty="0"/>
              <a:t> </a:t>
            </a:r>
            <a:r>
              <a:rPr lang="it-IT" sz="3800" b="1" dirty="0">
                <a:solidFill>
                  <a:srgbClr val="FF0000"/>
                </a:solidFill>
              </a:rPr>
              <a:t>L'AMBIENTE</a:t>
            </a:r>
            <a:r>
              <a:rPr lang="it-IT" sz="3800" dirty="0"/>
              <a:t> SI POTREBBE DEFINIRE </a:t>
            </a:r>
            <a:r>
              <a:rPr lang="it-IT" sz="3800" b="1" dirty="0">
                <a:solidFill>
                  <a:srgbClr val="FF0000"/>
                </a:solidFill>
              </a:rPr>
              <a:t>CONTESTO</a:t>
            </a:r>
            <a:r>
              <a:rPr lang="it-IT" sz="3800" dirty="0"/>
              <a:t>, CIOÈ È CARATTERIZZATO DALLA PRESENZA DI OGGETTI SPESSO RAGGRUPPATI A FORMARE DELLE SCENE.</a:t>
            </a:r>
          </a:p>
          <a:p>
            <a:r>
              <a:rPr lang="it-IT" sz="3800" dirty="0"/>
              <a:t> E' CHIARO CHE CON QUESTI OGGETTI POI </a:t>
            </a:r>
            <a:r>
              <a:rPr lang="it-IT" sz="3800" b="1" dirty="0"/>
              <a:t>SI AGISCE</a:t>
            </a:r>
            <a:r>
              <a:rPr lang="it-IT" sz="3800" dirty="0"/>
              <a:t>, E ALLORA ENTRA IN GIOCO DI NUOVO LO </a:t>
            </a:r>
            <a:r>
              <a:rPr lang="it-IT" sz="3800" b="1" dirty="0"/>
              <a:t>SPAZIO MOTORIO</a:t>
            </a:r>
            <a:r>
              <a:rPr lang="it-IT" sz="3800" dirty="0"/>
              <a:t>, MA È IMPORTANTE TENERE CONTO DELLA SEMANTICA DEGLI OGGETTI E DELL'</a:t>
            </a:r>
            <a:r>
              <a:rPr lang="it-IT" sz="3800" b="1" dirty="0"/>
              <a:t>INTERAZIONE TRA LORO</a:t>
            </a:r>
            <a:r>
              <a:rPr lang="it-IT" sz="3800" dirty="0"/>
              <a:t>. </a:t>
            </a:r>
          </a:p>
          <a:p>
            <a:r>
              <a:rPr lang="it-IT" sz="3800" dirty="0"/>
              <a:t>ESEMPIO, SE HO DAVANTI UNA TAZZA A DISTANZA DI RAGGIUNGIMENTO, ESSA SI TROVA NELLO </a:t>
            </a:r>
            <a:r>
              <a:rPr lang="it-IT" sz="3800" b="1" i="1" dirty="0"/>
              <a:t>SPAZIO PERIPERSONALE</a:t>
            </a:r>
            <a:r>
              <a:rPr lang="it-IT" sz="3800" dirty="0"/>
              <a:t>, E QUINDI POTREI PROGRAMMARE ED ESEGUIRE UN </a:t>
            </a:r>
            <a:r>
              <a:rPr lang="it-IT" sz="3800" i="1" dirty="0"/>
              <a:t>RAGGIUNGIMENTO/ AFFERRAMENTO</a:t>
            </a:r>
            <a:r>
              <a:rPr lang="it-IT" sz="3800" dirty="0"/>
              <a:t>, MA SE LA TAZZA CONTIENE UNA BEVANDA CHE NON MI PIACE, È DIFFCILE CHE LA PRENDA. SE C'È UN ALTRO CON ME, MAGARI PRENDO LA TAZZA, E INVECE CHE PORTARLA VERSO DI ME GLIELA PORGO.</a:t>
            </a:r>
          </a:p>
          <a:p>
            <a:endParaRPr lang="it-IT" dirty="0"/>
          </a:p>
        </p:txBody>
      </p:sp>
    </p:spTree>
    <p:extLst>
      <p:ext uri="{BB962C8B-B14F-4D97-AF65-F5344CB8AC3E}">
        <p14:creationId xmlns:p14="http://schemas.microsoft.com/office/powerpoint/2010/main" xmlns="" val="2466047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5A3BC8A8-5308-46CC-88AB-6AA1AC865A28}"/>
              </a:ext>
            </a:extLst>
          </p:cNvPr>
          <p:cNvSpPr>
            <a:spLocks noGrp="1"/>
          </p:cNvSpPr>
          <p:nvPr>
            <p:ph type="title"/>
          </p:nvPr>
        </p:nvSpPr>
        <p:spPr>
          <a:xfrm>
            <a:off x="885871" y="152401"/>
            <a:ext cx="9324929" cy="838199"/>
          </a:xfrm>
          <a:solidFill>
            <a:schemeClr val="accent6">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pPr algn="ctr"/>
            <a:r>
              <a:rPr lang="it-IT" sz="4900" b="1" i="1" cap="none" dirty="0">
                <a:ln w="22225">
                  <a:solidFill>
                    <a:schemeClr val="accent2"/>
                  </a:solidFill>
                  <a:prstDash val="solid"/>
                </a:ln>
                <a:solidFill>
                  <a:srgbClr val="FF0000"/>
                </a:solidFill>
              </a:rPr>
              <a:t/>
            </a:r>
            <a:br>
              <a:rPr lang="it-IT" sz="4900" b="1" i="1" cap="none" dirty="0">
                <a:ln w="22225">
                  <a:solidFill>
                    <a:schemeClr val="accent2"/>
                  </a:solidFill>
                  <a:prstDash val="solid"/>
                </a:ln>
                <a:solidFill>
                  <a:srgbClr val="FF0000"/>
                </a:solidFill>
              </a:rPr>
            </a:br>
            <a:r>
              <a:rPr lang="it-IT" sz="4900" b="1" i="1" cap="none" dirty="0">
                <a:ln w="22225">
                  <a:solidFill>
                    <a:schemeClr val="accent2"/>
                  </a:solidFill>
                  <a:prstDash val="solid"/>
                </a:ln>
                <a:solidFill>
                  <a:srgbClr val="FF0000"/>
                </a:solidFill>
              </a:rPr>
              <a:t/>
            </a:r>
            <a:br>
              <a:rPr lang="it-IT" sz="4900" b="1" i="1" cap="none" dirty="0">
                <a:ln w="22225">
                  <a:solidFill>
                    <a:schemeClr val="accent2"/>
                  </a:solidFill>
                  <a:prstDash val="solid"/>
                </a:ln>
                <a:solidFill>
                  <a:srgbClr val="FF0000"/>
                </a:solidFill>
              </a:rPr>
            </a:br>
            <a:r>
              <a:rPr lang="it-IT" sz="4900" b="1" i="1" cap="none" dirty="0">
                <a:ln w="22225">
                  <a:solidFill>
                    <a:schemeClr val="accent2"/>
                  </a:solidFill>
                  <a:prstDash val="solid"/>
                </a:ln>
                <a:solidFill>
                  <a:srgbClr val="FF0000"/>
                </a:solidFill>
              </a:rPr>
              <a:t/>
            </a:r>
            <a:br>
              <a:rPr lang="it-IT" sz="4900" b="1" i="1" cap="none" dirty="0">
                <a:ln w="22225">
                  <a:solidFill>
                    <a:schemeClr val="accent2"/>
                  </a:solidFill>
                  <a:prstDash val="solid"/>
                </a:ln>
                <a:solidFill>
                  <a:srgbClr val="FF0000"/>
                </a:solidFill>
              </a:rPr>
            </a:br>
            <a:r>
              <a:rPr lang="it-IT" sz="5300" b="1" cap="none" dirty="0">
                <a:ln w="22225">
                  <a:solidFill>
                    <a:schemeClr val="accent2"/>
                  </a:solidFill>
                  <a:prstDash val="solid"/>
                </a:ln>
                <a:solidFill>
                  <a:srgbClr val="FF0000"/>
                </a:solidFill>
              </a:rPr>
              <a:t>INTERAZIONE CON L’AMBIENTE</a:t>
            </a:r>
            <a:endParaRPr lang="it-IT" sz="5300" b="1" dirty="0">
              <a:solidFill>
                <a:srgbClr val="FF0000"/>
              </a:solidFill>
            </a:endParaRPr>
          </a:p>
        </p:txBody>
      </p:sp>
      <p:sp>
        <p:nvSpPr>
          <p:cNvPr id="3" name="Segnaposto contenuto 2">
            <a:extLst>
              <a:ext uri="{FF2B5EF4-FFF2-40B4-BE49-F238E27FC236}">
                <a16:creationId xmlns:a16="http://schemas.microsoft.com/office/drawing/2014/main" xmlns="" id="{9C8B2E40-660B-4C5F-A205-2AF662F4A536}"/>
              </a:ext>
            </a:extLst>
          </p:cNvPr>
          <p:cNvSpPr>
            <a:spLocks noGrp="1"/>
          </p:cNvSpPr>
          <p:nvPr>
            <p:ph idx="1"/>
          </p:nvPr>
        </p:nvSpPr>
        <p:spPr>
          <a:xfrm>
            <a:off x="5397500" y="1257298"/>
            <a:ext cx="6540500" cy="4787901"/>
          </a:xfrm>
        </p:spPr>
        <p:txBody>
          <a:bodyPr>
            <a:normAutofit fontScale="92500" lnSpcReduction="10000"/>
          </a:bodyPr>
          <a:lstStyle/>
          <a:p>
            <a:r>
              <a:rPr lang="it-IT" sz="3200" dirty="0"/>
              <a:t>LE RECENTI TEORIE SULLO SVILUPPO COGNITIVO SI FONDANO SU UN CONCETTO SISTEMICO DI APPRENDIMENTO E LE NEUROSCIENZE DESCRIVONO IL CERVELLO COME UN SISTEMA COMPLESSO IN CUI LE ESPERIENZE E LE RELAZIONI CON L’AMBIENTE MODIFICANO STRUTTURE E FUNZIONI (EDELMAN, 1987). </a:t>
            </a:r>
          </a:p>
          <a:p>
            <a:endParaRPr lang="it-IT" dirty="0"/>
          </a:p>
        </p:txBody>
      </p:sp>
      <p:sp>
        <p:nvSpPr>
          <p:cNvPr id="4" name="Segnaposto testo 3">
            <a:extLst>
              <a:ext uri="{FF2B5EF4-FFF2-40B4-BE49-F238E27FC236}">
                <a16:creationId xmlns:a16="http://schemas.microsoft.com/office/drawing/2014/main" xmlns="" id="{BF3B466E-0C38-47DA-B605-41895F615CD0}"/>
              </a:ext>
            </a:extLst>
          </p:cNvPr>
          <p:cNvSpPr>
            <a:spLocks noGrp="1"/>
          </p:cNvSpPr>
          <p:nvPr>
            <p:ph type="body" sz="half" idx="2"/>
          </p:nvPr>
        </p:nvSpPr>
        <p:spPr>
          <a:xfrm>
            <a:off x="885871" y="1384301"/>
            <a:ext cx="3833813" cy="4069372"/>
          </a:xfrm>
        </p:spPr>
        <p:txBody>
          <a:bodyPr/>
          <a:lstStyle/>
          <a:p>
            <a:endParaRPr lang="it-IT" dirty="0"/>
          </a:p>
        </p:txBody>
      </p:sp>
      <p:pic>
        <p:nvPicPr>
          <p:cNvPr id="5" name="Segnaposto contenuto 7" descr="Immagine che contiene pavimento, interni, terra, persona&#10;&#10;Descrizione generata automaticamente">
            <a:extLst>
              <a:ext uri="{FF2B5EF4-FFF2-40B4-BE49-F238E27FC236}">
                <a16:creationId xmlns:a16="http://schemas.microsoft.com/office/drawing/2014/main" xmlns="" id="{45D9490A-CDFF-4055-8AC5-7968DA445BCF}"/>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xmlns="" val="0"/>
              </a:ext>
            </a:extLst>
          </a:blip>
          <a:srcRect b="6973"/>
          <a:stretch/>
        </p:blipFill>
        <p:spPr>
          <a:xfrm>
            <a:off x="362170" y="1257299"/>
            <a:ext cx="4681544" cy="4216400"/>
          </a:xfrm>
          <a:prstGeom prst="rect">
            <a:avLst/>
          </a:prstGeom>
        </p:spPr>
      </p:pic>
    </p:spTree>
    <p:extLst>
      <p:ext uri="{BB962C8B-B14F-4D97-AF65-F5344CB8AC3E}">
        <p14:creationId xmlns:p14="http://schemas.microsoft.com/office/powerpoint/2010/main" xmlns="" val="911307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xmlns="" id="{681DB6C2-953C-447B-8F46-BAF55C1DB09F}"/>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50885" y="1539656"/>
            <a:ext cx="5440315" cy="3914016"/>
          </a:xfrm>
          <a:prstGeom prst="rect">
            <a:avLst/>
          </a:prstGeom>
        </p:spPr>
      </p:pic>
      <p:sp>
        <p:nvSpPr>
          <p:cNvPr id="7" name="Titolo 6">
            <a:extLst>
              <a:ext uri="{FF2B5EF4-FFF2-40B4-BE49-F238E27FC236}">
                <a16:creationId xmlns:a16="http://schemas.microsoft.com/office/drawing/2014/main" xmlns="" id="{22D74DEE-4F50-4C35-857A-E3BD4A7DAB25}"/>
              </a:ext>
            </a:extLst>
          </p:cNvPr>
          <p:cNvSpPr>
            <a:spLocks noGrp="1"/>
          </p:cNvSpPr>
          <p:nvPr>
            <p:ph type="title"/>
          </p:nvPr>
        </p:nvSpPr>
        <p:spPr>
          <a:xfrm>
            <a:off x="381001" y="165101"/>
            <a:ext cx="4432299" cy="1239228"/>
          </a:xfrm>
          <a:solidFill>
            <a:schemeClr val="accent3"/>
          </a:solidFill>
        </p:spPr>
        <p:txBody>
          <a:bodyPr>
            <a:normAutofit/>
          </a:bodyPr>
          <a:lstStyle/>
          <a:p>
            <a:r>
              <a:rPr lang="it-IT" sz="5400" b="1" dirty="0">
                <a:solidFill>
                  <a:srgbClr val="FF0000"/>
                </a:solidFill>
              </a:rPr>
              <a:t>CONNESSIONI</a:t>
            </a:r>
            <a:endParaRPr lang="it-IT" sz="5400" dirty="0"/>
          </a:p>
        </p:txBody>
      </p:sp>
      <p:sp>
        <p:nvSpPr>
          <p:cNvPr id="8" name="Segnaposto contenuto 7">
            <a:extLst>
              <a:ext uri="{FF2B5EF4-FFF2-40B4-BE49-F238E27FC236}">
                <a16:creationId xmlns:a16="http://schemas.microsoft.com/office/drawing/2014/main" xmlns="" id="{1140A3F3-A789-44B2-B5B3-0E7EE5C63920}"/>
              </a:ext>
            </a:extLst>
          </p:cNvPr>
          <p:cNvSpPr>
            <a:spLocks noGrp="1"/>
          </p:cNvSpPr>
          <p:nvPr>
            <p:ph idx="1"/>
          </p:nvPr>
        </p:nvSpPr>
        <p:spPr>
          <a:xfrm>
            <a:off x="6400803" y="165102"/>
            <a:ext cx="5635100" cy="5893924"/>
          </a:xfrm>
        </p:spPr>
        <p:txBody>
          <a:bodyPr>
            <a:normAutofit lnSpcReduction="10000"/>
          </a:bodyPr>
          <a:lstStyle/>
          <a:p>
            <a:r>
              <a:rPr lang="it-IT" sz="2800" i="1" dirty="0"/>
              <a:t>LO SPAZIO </a:t>
            </a:r>
            <a:r>
              <a:rPr lang="it-IT" sz="2800" dirty="0"/>
              <a:t>FA RIFERIMENTO AI CIRCUITI PARIETO-FRONTALI, </a:t>
            </a:r>
          </a:p>
          <a:p>
            <a:pPr>
              <a:buFont typeface="Courier New" panose="02070309020205020404" pitchFamily="49" charset="0"/>
              <a:buChar char="o"/>
            </a:pPr>
            <a:r>
              <a:rPr lang="it-IT" sz="2800" i="1" dirty="0"/>
              <a:t>IL CONTESTO </a:t>
            </a:r>
            <a:r>
              <a:rPr lang="it-IT" sz="2800" dirty="0"/>
              <a:t>RICHIEDE L'INTERVENTO DELLA CORTECCIA TEMPORALE E PREFRONTALE.</a:t>
            </a:r>
          </a:p>
          <a:p>
            <a:pPr>
              <a:buFont typeface="Courier New" panose="02070309020205020404" pitchFamily="49" charset="0"/>
              <a:buChar char="o"/>
            </a:pPr>
            <a:r>
              <a:rPr lang="it-IT" sz="2800" dirty="0"/>
              <a:t>SICCOME CI SONO AMPIE 	</a:t>
            </a:r>
            <a:r>
              <a:rPr lang="it-IT" sz="2800" b="1" dirty="0">
                <a:solidFill>
                  <a:srgbClr val="FF0000"/>
                </a:solidFill>
              </a:rPr>
              <a:t>CONNESSIONI</a:t>
            </a:r>
            <a:r>
              <a:rPr lang="it-IT" sz="2800" dirty="0"/>
              <a:t>, </a:t>
            </a:r>
          </a:p>
          <a:p>
            <a:r>
              <a:rPr lang="it-IT" sz="2800" b="1" dirty="0">
                <a:solidFill>
                  <a:srgbClr val="FF0000"/>
                </a:solidFill>
              </a:rPr>
              <a:t>IL CONTESTO/AMBIENTE INFLUENZA I CIRCUITI CHE RAPPRESENTANO LO SPAZIO IN TERMINI MOTORI.</a:t>
            </a:r>
          </a:p>
          <a:p>
            <a:endParaRPr lang="it-IT" dirty="0"/>
          </a:p>
        </p:txBody>
      </p:sp>
      <p:sp>
        <p:nvSpPr>
          <p:cNvPr id="9" name="Segnaposto testo 8">
            <a:extLst>
              <a:ext uri="{FF2B5EF4-FFF2-40B4-BE49-F238E27FC236}">
                <a16:creationId xmlns:a16="http://schemas.microsoft.com/office/drawing/2014/main" xmlns="" id="{F0872998-C6D5-4421-B17A-23277923A75A}"/>
              </a:ext>
            </a:extLst>
          </p:cNvPr>
          <p:cNvSpPr>
            <a:spLocks noGrp="1"/>
          </p:cNvSpPr>
          <p:nvPr>
            <p:ph type="body" sz="half" idx="2"/>
          </p:nvPr>
        </p:nvSpPr>
        <p:spPr>
          <a:xfrm>
            <a:off x="381001" y="1539657"/>
            <a:ext cx="5410199" cy="3914016"/>
          </a:xfrm>
        </p:spPr>
        <p:txBody>
          <a:bodyPr/>
          <a:lstStyle/>
          <a:p>
            <a:endParaRPr lang="it-IT" dirty="0"/>
          </a:p>
        </p:txBody>
      </p:sp>
    </p:spTree>
    <p:extLst>
      <p:ext uri="{BB962C8B-B14F-4D97-AF65-F5344CB8AC3E}">
        <p14:creationId xmlns:p14="http://schemas.microsoft.com/office/powerpoint/2010/main" xmlns="" val="2160720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DFEC2D7D-74F1-415A-9FA2-DA1C3384FA7F}"/>
              </a:ext>
            </a:extLst>
          </p:cNvPr>
          <p:cNvSpPr>
            <a:spLocks noGrp="1"/>
          </p:cNvSpPr>
          <p:nvPr>
            <p:ph type="title"/>
          </p:nvPr>
        </p:nvSpPr>
        <p:spPr>
          <a:xfrm>
            <a:off x="368298" y="241301"/>
            <a:ext cx="11569706" cy="2057389"/>
          </a:xfrm>
        </p:spPr>
        <p:txBody>
          <a:bodyPr>
            <a:normAutofit fontScale="90000"/>
          </a:bodyPr>
          <a:lstStyle/>
          <a:p>
            <a:pPr algn="ctr"/>
            <a:r>
              <a:rPr lang="it-IT" sz="2800" b="1" dirty="0">
                <a:solidFill>
                  <a:srgbClr val="002060"/>
                </a:solidFill>
              </a:rPr>
              <a:t/>
            </a:r>
            <a:br>
              <a:rPr lang="it-IT" sz="2800" b="1" dirty="0">
                <a:solidFill>
                  <a:srgbClr val="002060"/>
                </a:solidFill>
              </a:rPr>
            </a:br>
            <a:r>
              <a:rPr lang="it-IT" sz="2800" b="1" dirty="0">
                <a:solidFill>
                  <a:srgbClr val="002060"/>
                </a:solidFill>
              </a:rPr>
              <a:t/>
            </a:r>
            <a:br>
              <a:rPr lang="it-IT" sz="2800" b="1" dirty="0">
                <a:solidFill>
                  <a:srgbClr val="002060"/>
                </a:solidFill>
              </a:rPr>
            </a:br>
            <a:r>
              <a:rPr lang="it-IT" sz="2800" b="1" dirty="0">
                <a:solidFill>
                  <a:srgbClr val="002060"/>
                </a:solidFill>
              </a:rPr>
              <a:t>La capacità di ricevere le informazioni attraverso i nostri sensi, di saperle classificare ed elaborare dal nostro cervello, porta ad una</a:t>
            </a:r>
            <a:br>
              <a:rPr lang="it-IT" sz="2800" b="1" dirty="0">
                <a:solidFill>
                  <a:srgbClr val="002060"/>
                </a:solidFill>
              </a:rPr>
            </a:br>
            <a:r>
              <a:rPr lang="it-IT" sz="4000" b="1" dirty="0">
                <a:solidFill>
                  <a:srgbClr val="FF0000"/>
                </a:solidFill>
              </a:rPr>
              <a:t> </a:t>
            </a:r>
            <a:r>
              <a:rPr lang="it-IT" sz="4000" b="1" dirty="0">
                <a:ln w="22225">
                  <a:solidFill>
                    <a:schemeClr val="accent2"/>
                  </a:solidFill>
                  <a:prstDash val="solid"/>
                </a:ln>
                <a:solidFill>
                  <a:srgbClr val="FF0000"/>
                </a:solidFill>
              </a:rPr>
              <a:t>risposta adattiva</a:t>
            </a:r>
            <a:r>
              <a:rPr lang="it-IT" sz="2800" b="1" dirty="0">
                <a:ln w="22225">
                  <a:solidFill>
                    <a:schemeClr val="accent2"/>
                  </a:solidFill>
                  <a:prstDash val="solid"/>
                </a:ln>
                <a:solidFill>
                  <a:schemeClr val="accent2">
                    <a:lumMod val="40000"/>
                    <a:lumOff val="60000"/>
                  </a:schemeClr>
                </a:solidFill>
              </a:rPr>
              <a:t/>
            </a:r>
            <a:br>
              <a:rPr lang="it-IT" sz="2800" b="1" dirty="0">
                <a:ln w="22225">
                  <a:solidFill>
                    <a:schemeClr val="accent2"/>
                  </a:solidFill>
                  <a:prstDash val="solid"/>
                </a:ln>
                <a:solidFill>
                  <a:schemeClr val="accent2">
                    <a:lumMod val="40000"/>
                    <a:lumOff val="60000"/>
                  </a:schemeClr>
                </a:solidFill>
              </a:rPr>
            </a:br>
            <a:r>
              <a:rPr lang="it-IT" sz="2800" b="1" dirty="0">
                <a:solidFill>
                  <a:srgbClr val="002060"/>
                </a:solidFill>
              </a:rPr>
              <a:t>appropriata all’ambiente e all’ azione.</a:t>
            </a:r>
            <a:br>
              <a:rPr lang="it-IT" sz="2800" b="1" dirty="0">
                <a:solidFill>
                  <a:srgbClr val="002060"/>
                </a:solidFill>
              </a:rPr>
            </a:br>
            <a:endParaRPr lang="it-IT" dirty="0"/>
          </a:p>
        </p:txBody>
      </p:sp>
      <p:sp>
        <p:nvSpPr>
          <p:cNvPr id="4" name="Segnaposto testo 3">
            <a:extLst>
              <a:ext uri="{FF2B5EF4-FFF2-40B4-BE49-F238E27FC236}">
                <a16:creationId xmlns:a16="http://schemas.microsoft.com/office/drawing/2014/main" xmlns="" id="{7EC8BED8-7A64-40D7-A975-E4A92ABA3ABA}"/>
              </a:ext>
            </a:extLst>
          </p:cNvPr>
          <p:cNvSpPr>
            <a:spLocks noGrp="1"/>
          </p:cNvSpPr>
          <p:nvPr>
            <p:ph type="body" sz="half" idx="2"/>
          </p:nvPr>
        </p:nvSpPr>
        <p:spPr>
          <a:xfrm>
            <a:off x="685800" y="2298697"/>
            <a:ext cx="4978401" cy="3659869"/>
          </a:xfrm>
        </p:spPr>
        <p:txBody>
          <a:bodyPr/>
          <a:lstStyle/>
          <a:p>
            <a:endParaRPr lang="it-IT" dirty="0"/>
          </a:p>
        </p:txBody>
      </p:sp>
      <p:pic>
        <p:nvPicPr>
          <p:cNvPr id="5" name="Segnaposto contenuto 4">
            <a:extLst>
              <a:ext uri="{FF2B5EF4-FFF2-40B4-BE49-F238E27FC236}">
                <a16:creationId xmlns:a16="http://schemas.microsoft.com/office/drawing/2014/main" xmlns="" id="{782A120C-7D9A-4580-8283-8092A2DEF72C}"/>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rot="16200000">
            <a:off x="7345817" y="1480679"/>
            <a:ext cx="3659871" cy="5295903"/>
          </a:xfrm>
          <a:prstGeom prst="rect">
            <a:avLst/>
          </a:prstGeom>
        </p:spPr>
      </p:pic>
      <p:pic>
        <p:nvPicPr>
          <p:cNvPr id="8" name="Immagine 7">
            <a:extLst>
              <a:ext uri="{FF2B5EF4-FFF2-40B4-BE49-F238E27FC236}">
                <a16:creationId xmlns:a16="http://schemas.microsoft.com/office/drawing/2014/main" xmlns="" id="{6422237A-20C1-4553-BAD7-3BF4E1AD8D4E}"/>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68298" y="2298697"/>
            <a:ext cx="5295903" cy="3659873"/>
          </a:xfrm>
          <a:prstGeom prst="rect">
            <a:avLst/>
          </a:prstGeom>
        </p:spPr>
      </p:pic>
    </p:spTree>
    <p:extLst>
      <p:ext uri="{BB962C8B-B14F-4D97-AF65-F5344CB8AC3E}">
        <p14:creationId xmlns:p14="http://schemas.microsoft.com/office/powerpoint/2010/main" xmlns="" val="774886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D6F2B710-4432-479C-8F25-84CF10DD508C}"/>
              </a:ext>
            </a:extLst>
          </p:cNvPr>
          <p:cNvSpPr>
            <a:spLocks noGrp="1"/>
          </p:cNvSpPr>
          <p:nvPr>
            <p:ph type="title"/>
          </p:nvPr>
        </p:nvSpPr>
        <p:spPr>
          <a:xfrm>
            <a:off x="165100" y="190501"/>
            <a:ext cx="10426699" cy="850899"/>
          </a:xfrm>
          <a:solidFill>
            <a:schemeClr val="accent6">
              <a:lumMod val="75000"/>
            </a:schemeClr>
          </a:solidFill>
        </p:spPr>
        <p:txBody>
          <a:bodyPr>
            <a:normAutofit/>
          </a:bodyPr>
          <a:lstStyle/>
          <a:p>
            <a:pPr algn="ctr"/>
            <a:r>
              <a:rPr lang="it-IT" sz="4400" b="1" dirty="0">
                <a:solidFill>
                  <a:srgbClr val="FF0000"/>
                </a:solidFill>
              </a:rPr>
              <a:t>neuroscienze E PEDAGOGIA</a:t>
            </a:r>
            <a:endParaRPr lang="it-IT" sz="4400" dirty="0">
              <a:solidFill>
                <a:srgbClr val="FF0000"/>
              </a:solidFill>
            </a:endParaRPr>
          </a:p>
        </p:txBody>
      </p:sp>
      <p:sp>
        <p:nvSpPr>
          <p:cNvPr id="3" name="Segnaposto contenuto 2">
            <a:extLst>
              <a:ext uri="{FF2B5EF4-FFF2-40B4-BE49-F238E27FC236}">
                <a16:creationId xmlns:a16="http://schemas.microsoft.com/office/drawing/2014/main" xmlns="" id="{5322A9FF-18CF-47A6-8D72-2CB397F90455}"/>
              </a:ext>
            </a:extLst>
          </p:cNvPr>
          <p:cNvSpPr>
            <a:spLocks noGrp="1"/>
          </p:cNvSpPr>
          <p:nvPr>
            <p:ph idx="1"/>
          </p:nvPr>
        </p:nvSpPr>
        <p:spPr>
          <a:xfrm>
            <a:off x="5043713" y="1320800"/>
            <a:ext cx="6665685" cy="4136999"/>
          </a:xfrm>
        </p:spPr>
        <p:txBody>
          <a:bodyPr>
            <a:normAutofit fontScale="85000" lnSpcReduction="10000"/>
          </a:bodyPr>
          <a:lstStyle/>
          <a:p>
            <a:r>
              <a:rPr lang="it-IT" sz="2800" dirty="0"/>
              <a:t>OGGI CI SI PROPONE DI IDENTIFICARE UN QUADRO CONCETTUALE IN GRADO DI </a:t>
            </a:r>
            <a:r>
              <a:rPr lang="it-IT" sz="2800" b="1" i="1" dirty="0"/>
              <a:t>METTERE IN DIALOGO PROSPETTIVE EVOLUTIVE ED EDUCATIVE</a:t>
            </a:r>
            <a:r>
              <a:rPr lang="it-IT" sz="2800" dirty="0"/>
              <a:t> ATTUALIZZATE E DI RILEVARE IL POSSESSO DI ABILITÀ E CONOSCENZE FONDAMENTALI PER LO SVILUPPO DI “</a:t>
            </a:r>
            <a:r>
              <a:rPr lang="it-IT" sz="2800" b="1" i="1" dirty="0"/>
              <a:t>COMPETENZE CROSSMODALI” (DI TIPO CORPOREO-EMOTIVO-EMPATICO</a:t>
            </a:r>
            <a:r>
              <a:rPr lang="it-IT" sz="2800" dirty="0"/>
              <a:t>) NEI BAMBINI, </a:t>
            </a:r>
            <a:r>
              <a:rPr lang="it-IT" sz="2800" dirty="0">
                <a:solidFill>
                  <a:srgbClr val="FF0000"/>
                </a:solidFill>
              </a:rPr>
              <a:t>AL FINE DI REALIZZARE PERCORSI DIDATTICI ADEGUATI CHE MIGLIORANO L’APPRENDIMENTO .</a:t>
            </a:r>
          </a:p>
          <a:p>
            <a:endParaRPr lang="it-IT" dirty="0"/>
          </a:p>
        </p:txBody>
      </p:sp>
      <p:sp>
        <p:nvSpPr>
          <p:cNvPr id="4" name="Segnaposto testo 3">
            <a:extLst>
              <a:ext uri="{FF2B5EF4-FFF2-40B4-BE49-F238E27FC236}">
                <a16:creationId xmlns:a16="http://schemas.microsoft.com/office/drawing/2014/main" xmlns="" id="{8605CB35-7A0D-4BAB-B8A8-23F2A18EF416}"/>
              </a:ext>
            </a:extLst>
          </p:cNvPr>
          <p:cNvSpPr>
            <a:spLocks noGrp="1"/>
          </p:cNvSpPr>
          <p:nvPr>
            <p:ph type="body" sz="half" idx="2"/>
          </p:nvPr>
        </p:nvSpPr>
        <p:spPr>
          <a:xfrm>
            <a:off x="482601" y="1320801"/>
            <a:ext cx="4237084" cy="4132872"/>
          </a:xfrm>
        </p:spPr>
        <p:txBody>
          <a:bodyPr/>
          <a:lstStyle/>
          <a:p>
            <a:endParaRPr lang="it-IT" dirty="0"/>
          </a:p>
        </p:txBody>
      </p:sp>
      <p:pic>
        <p:nvPicPr>
          <p:cNvPr id="5" name="Immagine 4" descr="Immagine che contiene testo&#10;&#10;Descrizione generata automaticamente">
            <a:extLst>
              <a:ext uri="{FF2B5EF4-FFF2-40B4-BE49-F238E27FC236}">
                <a16:creationId xmlns:a16="http://schemas.microsoft.com/office/drawing/2014/main" xmlns="" id="{768F6943-B4F2-4010-A467-6E9F5DBB9DF8}"/>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6805" t="14191" r="736"/>
          <a:stretch/>
        </p:blipFill>
        <p:spPr>
          <a:xfrm rot="5400000">
            <a:off x="495752" y="1234456"/>
            <a:ext cx="4136998" cy="4301436"/>
          </a:xfrm>
          <a:prstGeom prst="rect">
            <a:avLst/>
          </a:prstGeom>
        </p:spPr>
      </p:pic>
    </p:spTree>
    <p:extLst>
      <p:ext uri="{BB962C8B-B14F-4D97-AF65-F5344CB8AC3E}">
        <p14:creationId xmlns:p14="http://schemas.microsoft.com/office/powerpoint/2010/main" xmlns="" val="2573264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xmlns="" id="{A0651BDE-66A9-44C7-8DF0-21163EAF0E0C}"/>
              </a:ext>
            </a:extLst>
          </p:cNvPr>
          <p:cNvSpPr>
            <a:spLocks noGrp="1"/>
          </p:cNvSpPr>
          <p:nvPr>
            <p:ph type="title"/>
          </p:nvPr>
        </p:nvSpPr>
        <p:spPr>
          <a:xfrm>
            <a:off x="936874" y="85179"/>
            <a:ext cx="10318252" cy="1311822"/>
          </a:xfrm>
          <a:solidFill>
            <a:srgbClr val="00B0F0"/>
          </a:solidFill>
          <a:ln w="38100">
            <a:solidFill>
              <a:schemeClr val="tx1"/>
            </a:solidFill>
          </a:ln>
        </p:spPr>
        <p:txBody>
          <a:bodyPr>
            <a:normAutofit fontScale="90000"/>
          </a:bodyPr>
          <a:lstStyle/>
          <a:p>
            <a:pPr algn="ctr"/>
            <a:r>
              <a:rPr lang="it-IT" sz="4400" b="1" dirty="0">
                <a:solidFill>
                  <a:srgbClr val="FF0000"/>
                </a:solidFill>
              </a:rPr>
              <a:t/>
            </a:r>
            <a:br>
              <a:rPr lang="it-IT" sz="4400" b="1" dirty="0">
                <a:solidFill>
                  <a:srgbClr val="FF0000"/>
                </a:solidFill>
              </a:rPr>
            </a:br>
            <a:r>
              <a:rPr lang="it-IT" sz="4900" b="1" dirty="0">
                <a:solidFill>
                  <a:srgbClr val="FF0000"/>
                </a:solidFill>
              </a:rPr>
              <a:t>LO SPAZIO CHE EDUCA</a:t>
            </a:r>
            <a:r>
              <a:rPr lang="it-IT" sz="4400" b="1" dirty="0">
                <a:solidFill>
                  <a:srgbClr val="FF0000"/>
                </a:solidFill>
              </a:rPr>
              <a:t/>
            </a:r>
            <a:br>
              <a:rPr lang="it-IT" sz="4400" b="1" dirty="0">
                <a:solidFill>
                  <a:srgbClr val="FF0000"/>
                </a:solidFill>
              </a:rPr>
            </a:br>
            <a:endParaRPr lang="it-IT" sz="4400" b="1" dirty="0">
              <a:solidFill>
                <a:srgbClr val="FF0000"/>
              </a:solidFill>
            </a:endParaRPr>
          </a:p>
        </p:txBody>
      </p:sp>
      <p:sp>
        <p:nvSpPr>
          <p:cNvPr id="8" name="Segnaposto contenuto 7">
            <a:extLst>
              <a:ext uri="{FF2B5EF4-FFF2-40B4-BE49-F238E27FC236}">
                <a16:creationId xmlns:a16="http://schemas.microsoft.com/office/drawing/2014/main" xmlns="" id="{D067CF6B-CD25-43E8-9955-B270ECE8D52A}"/>
              </a:ext>
            </a:extLst>
          </p:cNvPr>
          <p:cNvSpPr>
            <a:spLocks noGrp="1"/>
          </p:cNvSpPr>
          <p:nvPr>
            <p:ph sz="half" idx="1"/>
          </p:nvPr>
        </p:nvSpPr>
        <p:spPr>
          <a:xfrm>
            <a:off x="317501" y="1816100"/>
            <a:ext cx="7302500" cy="4038600"/>
          </a:xfrm>
        </p:spPr>
        <p:txBody>
          <a:bodyPr>
            <a:noAutofit/>
          </a:bodyPr>
          <a:lstStyle/>
          <a:p>
            <a:pPr marL="0" indent="0" algn="ctr">
              <a:buNone/>
            </a:pPr>
            <a:r>
              <a:rPr lang="it-IT" sz="2800" i="1" dirty="0"/>
              <a:t>«… È QUELLO CHE ACCOGLIE, OFFRE, COLTIVA, GENERA ESPERIENZE E OPPORTUNITÀ DI VITA, RELAZIONI E APPRENDIMENTO DELLE PERSONE CHE VI S’INCONTRANO CON LE LORO STORIE, I LORO VOLTI E SGUARDI, I LORO NOMI PROPRI» </a:t>
            </a:r>
          </a:p>
          <a:p>
            <a:pPr marL="0" indent="0" algn="ctr">
              <a:buNone/>
            </a:pPr>
            <a:r>
              <a:rPr lang="it-IT" sz="2800" i="1" dirty="0"/>
              <a:t>(C. SCURATI, PEDAGOGIA DELLA SCUOLA)</a:t>
            </a:r>
          </a:p>
        </p:txBody>
      </p:sp>
      <p:pic>
        <p:nvPicPr>
          <p:cNvPr id="11" name="Segnaposto contenuto 10">
            <a:extLst>
              <a:ext uri="{FF2B5EF4-FFF2-40B4-BE49-F238E27FC236}">
                <a16:creationId xmlns:a16="http://schemas.microsoft.com/office/drawing/2014/main" xmlns="" id="{C175D400-4C68-4A65-80DF-661D40BFCF20}"/>
              </a:ext>
            </a:extLst>
          </p:cNvPr>
          <p:cNvPicPr>
            <a:picLocks noGrp="1" noChangeAspect="1"/>
          </p:cNvPicPr>
          <p:nvPr>
            <p:ph sz="half" idx="2"/>
          </p:nvPr>
        </p:nvPicPr>
        <p:blipFill>
          <a:blip r:embed="rId2" cstate="print">
            <a:extLst>
              <a:ext uri="{28A0092B-C50C-407E-A947-70E740481C1C}">
                <a14:useLocalDpi xmlns:a14="http://schemas.microsoft.com/office/drawing/2010/main" xmlns="" val="0"/>
              </a:ext>
              <a:ext uri="{837473B0-CC2E-450A-ABE3-18F120FF3D39}">
                <a1611:picAttrSrcUrl xmlns:a1611="http://schemas.microsoft.com/office/drawing/2016/11/main" xmlns="" r:id="rId3"/>
              </a:ext>
            </a:extLst>
          </a:blip>
          <a:stretch>
            <a:fillRect/>
          </a:stretch>
        </p:blipFill>
        <p:spPr>
          <a:xfrm>
            <a:off x="7937251" y="1558926"/>
            <a:ext cx="3317875" cy="3317875"/>
          </a:xfrm>
        </p:spPr>
      </p:pic>
    </p:spTree>
    <p:extLst>
      <p:ext uri="{BB962C8B-B14F-4D97-AF65-F5344CB8AC3E}">
        <p14:creationId xmlns:p14="http://schemas.microsoft.com/office/powerpoint/2010/main" xmlns="" val="219413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xmlns="" id="{17B8AACE-FA9C-42F6-9C69-070D26BE2A4F}"/>
              </a:ext>
            </a:extLst>
          </p:cNvPr>
          <p:cNvSpPr>
            <a:spLocks noGrp="1"/>
          </p:cNvSpPr>
          <p:nvPr>
            <p:ph type="title"/>
          </p:nvPr>
        </p:nvSpPr>
        <p:spPr>
          <a:xfrm>
            <a:off x="469900" y="252873"/>
            <a:ext cx="4521199" cy="1982327"/>
          </a:xfrm>
          <a:solidFill>
            <a:srgbClr val="00B0F0"/>
          </a:solidFill>
        </p:spPr>
        <p:txBody>
          <a:bodyPr>
            <a:noAutofit/>
          </a:bodyPr>
          <a:lstStyle/>
          <a:p>
            <a:pPr algn="ctr"/>
            <a:r>
              <a:rPr lang="it-IT" sz="3200" b="1" cap="none" dirty="0">
                <a:solidFill>
                  <a:srgbClr val="FF0000"/>
                </a:solidFill>
              </a:rPr>
              <a:t>CHE COSA RENDE LE NOSTRE SCUOLE </a:t>
            </a:r>
            <a:br>
              <a:rPr lang="it-IT" sz="3200" b="1" cap="none" dirty="0">
                <a:solidFill>
                  <a:srgbClr val="FF0000"/>
                </a:solidFill>
              </a:rPr>
            </a:br>
            <a:r>
              <a:rPr lang="it-IT" sz="3200" b="1" cap="none" dirty="0">
                <a:solidFill>
                  <a:srgbClr val="FF0000"/>
                </a:solidFill>
              </a:rPr>
              <a:t>« UNO SPAZIO SPECIALE?»</a:t>
            </a:r>
            <a:r>
              <a:rPr lang="it-IT" sz="2800" b="1" dirty="0">
                <a:solidFill>
                  <a:srgbClr val="FFFF00"/>
                </a:solidFill>
              </a:rPr>
              <a:t/>
            </a:r>
            <a:br>
              <a:rPr lang="it-IT" sz="2800" b="1" dirty="0">
                <a:solidFill>
                  <a:srgbClr val="FFFF00"/>
                </a:solidFill>
              </a:rPr>
            </a:br>
            <a:endParaRPr lang="it-IT" sz="2800" b="1" dirty="0">
              <a:solidFill>
                <a:srgbClr val="FFFF00"/>
              </a:solidFill>
            </a:endParaRPr>
          </a:p>
        </p:txBody>
      </p:sp>
      <p:sp>
        <p:nvSpPr>
          <p:cNvPr id="5" name="Segnaposto contenuto 4">
            <a:extLst>
              <a:ext uri="{FF2B5EF4-FFF2-40B4-BE49-F238E27FC236}">
                <a16:creationId xmlns:a16="http://schemas.microsoft.com/office/drawing/2014/main" xmlns="" id="{139A71AB-7641-4CCA-9F57-5663A9349C92}"/>
              </a:ext>
            </a:extLst>
          </p:cNvPr>
          <p:cNvSpPr>
            <a:spLocks noGrp="1"/>
          </p:cNvSpPr>
          <p:nvPr>
            <p:ph idx="1"/>
          </p:nvPr>
        </p:nvSpPr>
        <p:spPr>
          <a:xfrm>
            <a:off x="5638800" y="419100"/>
            <a:ext cx="5842000" cy="5217678"/>
          </a:xfrm>
          <a:ln/>
        </p:spPr>
        <p:style>
          <a:lnRef idx="2">
            <a:schemeClr val="dk1"/>
          </a:lnRef>
          <a:fillRef idx="1">
            <a:schemeClr val="lt1"/>
          </a:fillRef>
          <a:effectRef idx="0">
            <a:schemeClr val="dk1"/>
          </a:effectRef>
          <a:fontRef idx="minor">
            <a:schemeClr val="dk1"/>
          </a:fontRef>
        </p:style>
        <p:txBody>
          <a:bodyPr>
            <a:normAutofit lnSpcReduction="10000"/>
          </a:bodyPr>
          <a:lstStyle/>
          <a:p>
            <a:pPr algn="ctr"/>
            <a:r>
              <a:rPr lang="it-IT" sz="3200" b="1" i="1" dirty="0">
                <a:solidFill>
                  <a:srgbClr val="002060"/>
                </a:solidFill>
              </a:rPr>
              <a:t>“UN NIDO, UNA SCUOLA È UN TIPO DI </a:t>
            </a:r>
            <a:r>
              <a:rPr lang="it-IT" sz="3200" b="1" i="1" dirty="0">
                <a:ln w="22225">
                  <a:solidFill>
                    <a:schemeClr val="accent2"/>
                  </a:solidFill>
                  <a:prstDash val="solid"/>
                </a:ln>
                <a:solidFill>
                  <a:srgbClr val="002060"/>
                </a:solidFill>
              </a:rPr>
              <a:t>SPAZIO SPECIALE </a:t>
            </a:r>
            <a:r>
              <a:rPr lang="it-IT" sz="3200" b="1" i="1" dirty="0">
                <a:solidFill>
                  <a:srgbClr val="002060"/>
                </a:solidFill>
              </a:rPr>
              <a:t>IN CUI GLI ESSERI UMANI SONO INVITATI A CRESCERE NELLA MENTE, NELLA SENSIBILITÀ E NELL’APPARTENENZA AD UNA COMUNITÀ PIÙ AMPIA” </a:t>
            </a:r>
            <a:r>
              <a:rPr lang="it-IT" sz="3200" b="1" dirty="0">
                <a:solidFill>
                  <a:srgbClr val="002060"/>
                </a:solidFill>
              </a:rPr>
              <a:t>(BRUNER).</a:t>
            </a:r>
            <a:br>
              <a:rPr lang="it-IT" sz="3200" b="1" dirty="0">
                <a:solidFill>
                  <a:srgbClr val="002060"/>
                </a:solidFill>
              </a:rPr>
            </a:br>
            <a:endParaRPr lang="it-IT" sz="3200" dirty="0">
              <a:solidFill>
                <a:srgbClr val="002060"/>
              </a:solidFill>
            </a:endParaRPr>
          </a:p>
        </p:txBody>
      </p:sp>
      <p:sp>
        <p:nvSpPr>
          <p:cNvPr id="6" name="Segnaposto testo 5">
            <a:extLst>
              <a:ext uri="{FF2B5EF4-FFF2-40B4-BE49-F238E27FC236}">
                <a16:creationId xmlns:a16="http://schemas.microsoft.com/office/drawing/2014/main" xmlns="" id="{336B8910-4936-49D4-8199-8AFE6B0104A8}"/>
              </a:ext>
            </a:extLst>
          </p:cNvPr>
          <p:cNvSpPr>
            <a:spLocks noGrp="1"/>
          </p:cNvSpPr>
          <p:nvPr>
            <p:ph type="body" sz="half" idx="2"/>
          </p:nvPr>
        </p:nvSpPr>
        <p:spPr>
          <a:xfrm>
            <a:off x="571500" y="2424518"/>
            <a:ext cx="3175002" cy="3212261"/>
          </a:xfrm>
        </p:spPr>
        <p:txBody>
          <a:bodyPr/>
          <a:lstStyle/>
          <a:p>
            <a:endParaRPr lang="it-IT" dirty="0"/>
          </a:p>
        </p:txBody>
      </p:sp>
      <p:pic>
        <p:nvPicPr>
          <p:cNvPr id="8" name="Immagine 7">
            <a:extLst>
              <a:ext uri="{FF2B5EF4-FFF2-40B4-BE49-F238E27FC236}">
                <a16:creationId xmlns:a16="http://schemas.microsoft.com/office/drawing/2014/main" xmlns="" id="{0689DB84-27C5-4A2D-BCE9-4CDF4D6C6D4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71500" y="2424518"/>
            <a:ext cx="3314702" cy="3212259"/>
          </a:xfrm>
          <a:prstGeom prst="rect">
            <a:avLst/>
          </a:prstGeom>
        </p:spPr>
      </p:pic>
    </p:spTree>
    <p:extLst>
      <p:ext uri="{BB962C8B-B14F-4D97-AF65-F5344CB8AC3E}">
        <p14:creationId xmlns:p14="http://schemas.microsoft.com/office/powerpoint/2010/main" xmlns="" val="2987787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xmlns="" id="{C14E6639-C6CC-4F73-8A9A-C24B46DED014}"/>
              </a:ext>
            </a:extLst>
          </p:cNvPr>
          <p:cNvSpPr>
            <a:spLocks noGrp="1"/>
          </p:cNvSpPr>
          <p:nvPr>
            <p:ph type="title"/>
          </p:nvPr>
        </p:nvSpPr>
        <p:spPr>
          <a:solidFill>
            <a:schemeClr val="accent3">
              <a:lumMod val="60000"/>
              <a:lumOff val="40000"/>
            </a:schemeClr>
          </a:solidFill>
          <a:ln>
            <a:solidFill>
              <a:schemeClr val="accent3">
                <a:lumMod val="50000"/>
              </a:schemeClr>
            </a:solidFill>
          </a:ln>
        </p:spPr>
        <p:txBody>
          <a:bodyPr>
            <a:normAutofit/>
          </a:bodyPr>
          <a:lstStyle/>
          <a:p>
            <a:pPr algn="ctr"/>
            <a:r>
              <a:rPr lang="it-IT" sz="4400" b="1" cap="none" dirty="0">
                <a:ln w="22225">
                  <a:solidFill>
                    <a:schemeClr val="accent2"/>
                  </a:solidFill>
                  <a:prstDash val="solid"/>
                </a:ln>
                <a:solidFill>
                  <a:srgbClr val="FF0000"/>
                </a:solidFill>
              </a:rPr>
              <a:t>« UN </a:t>
            </a:r>
            <a:r>
              <a:rPr lang="it-IT" sz="4400" b="1" i="1" cap="none" dirty="0">
                <a:ln w="22225">
                  <a:solidFill>
                    <a:schemeClr val="accent2"/>
                  </a:solidFill>
                  <a:prstDash val="solid"/>
                </a:ln>
                <a:solidFill>
                  <a:srgbClr val="FF0000"/>
                </a:solidFill>
              </a:rPr>
              <a:t>AMBIENTE</a:t>
            </a:r>
            <a:r>
              <a:rPr lang="it-IT" sz="4400" b="1" cap="none" dirty="0">
                <a:ln w="22225">
                  <a:solidFill>
                    <a:schemeClr val="accent2"/>
                  </a:solidFill>
                  <a:prstDash val="solid"/>
                </a:ln>
                <a:solidFill>
                  <a:srgbClr val="FF0000"/>
                </a:solidFill>
              </a:rPr>
              <a:t> IDEALE PER L’INFANZIA»</a:t>
            </a:r>
          </a:p>
        </p:txBody>
      </p:sp>
      <p:sp>
        <p:nvSpPr>
          <p:cNvPr id="6" name="Segnaposto contenuto 5">
            <a:extLst>
              <a:ext uri="{FF2B5EF4-FFF2-40B4-BE49-F238E27FC236}">
                <a16:creationId xmlns:a16="http://schemas.microsoft.com/office/drawing/2014/main" xmlns="" id="{6AADAED0-F29E-4AC2-8903-69163FC7A04A}"/>
              </a:ext>
            </a:extLst>
          </p:cNvPr>
          <p:cNvSpPr>
            <a:spLocks noGrp="1"/>
          </p:cNvSpPr>
          <p:nvPr>
            <p:ph idx="1"/>
          </p:nvPr>
        </p:nvSpPr>
        <p:spPr/>
        <p:txBody>
          <a:bodyPr>
            <a:normAutofit/>
          </a:bodyPr>
          <a:lstStyle/>
          <a:p>
            <a:r>
              <a:rPr lang="it-IT" sz="4000" dirty="0"/>
              <a:t>“QUAL È LA NATURA DELL’ESPERIENZA AMBIENTALE CHE TI È RIMASTA IMPRESSA NELLA MEMORIA COME RAPPRESENTATIVA DELLA TUA INFANZIA?”</a:t>
            </a:r>
          </a:p>
        </p:txBody>
      </p:sp>
      <p:sp>
        <p:nvSpPr>
          <p:cNvPr id="8" name="Rettangolo 7">
            <a:extLst>
              <a:ext uri="{FF2B5EF4-FFF2-40B4-BE49-F238E27FC236}">
                <a16:creationId xmlns:a16="http://schemas.microsoft.com/office/drawing/2014/main" xmlns="" id="{AED592B7-1CCE-4B7F-B81F-1159D1846F43}"/>
              </a:ext>
            </a:extLst>
          </p:cNvPr>
          <p:cNvSpPr/>
          <p:nvPr/>
        </p:nvSpPr>
        <p:spPr>
          <a:xfrm>
            <a:off x="7302500" y="4724400"/>
            <a:ext cx="3752354" cy="698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dirty="0">
                <a:solidFill>
                  <a:schemeClr val="tx2"/>
                </a:solidFill>
              </a:rPr>
              <a:t>Esercitazione  n.1</a:t>
            </a:r>
          </a:p>
        </p:txBody>
      </p:sp>
    </p:spTree>
    <p:extLst>
      <p:ext uri="{BB962C8B-B14F-4D97-AF65-F5344CB8AC3E}">
        <p14:creationId xmlns:p14="http://schemas.microsoft.com/office/powerpoint/2010/main" xmlns="" val="307396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xmlns="" id="{C0EC395E-FE20-4A8C-8BC0-1332E91262F9}"/>
              </a:ext>
            </a:extLst>
          </p:cNvPr>
          <p:cNvSpPr>
            <a:spLocks noGrp="1"/>
          </p:cNvSpPr>
          <p:nvPr>
            <p:ph type="title"/>
          </p:nvPr>
        </p:nvSpPr>
        <p:spPr>
          <a:xfrm>
            <a:off x="685800" y="520700"/>
            <a:ext cx="5206999" cy="5243894"/>
          </a:xfrm>
        </p:spPr>
        <p:txBody>
          <a:bodyPr>
            <a:normAutofit/>
          </a:bodyPr>
          <a:lstStyle/>
          <a:p>
            <a:pPr algn="ctr"/>
            <a:endParaRPr lang="it-IT" sz="4000" b="1" dirty="0"/>
          </a:p>
        </p:txBody>
      </p:sp>
      <p:pic>
        <p:nvPicPr>
          <p:cNvPr id="3" name="Immagine 2">
            <a:extLst>
              <a:ext uri="{FF2B5EF4-FFF2-40B4-BE49-F238E27FC236}">
                <a16:creationId xmlns:a16="http://schemas.microsoft.com/office/drawing/2014/main" xmlns="" id="{B3C05996-AFC9-487A-B7AE-C71F73E2E7A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470648" y="372345"/>
            <a:ext cx="5333667" cy="5392249"/>
          </a:xfrm>
          <a:prstGeom prst="rect">
            <a:avLst/>
          </a:prstGeom>
        </p:spPr>
      </p:pic>
      <p:sp>
        <p:nvSpPr>
          <p:cNvPr id="4" name="Rettangolo 3">
            <a:extLst>
              <a:ext uri="{FF2B5EF4-FFF2-40B4-BE49-F238E27FC236}">
                <a16:creationId xmlns:a16="http://schemas.microsoft.com/office/drawing/2014/main" xmlns="" id="{D926385A-D778-4C71-B3C2-7BFA9FEB4E0F}"/>
              </a:ext>
            </a:extLst>
          </p:cNvPr>
          <p:cNvSpPr/>
          <p:nvPr/>
        </p:nvSpPr>
        <p:spPr>
          <a:xfrm>
            <a:off x="387685" y="165100"/>
            <a:ext cx="5708315" cy="5970865"/>
          </a:xfrm>
          <a:prstGeom prst="rect">
            <a:avLst/>
          </a:prstGeom>
          <a:solidFill>
            <a:schemeClr val="accent2">
              <a:lumMod val="20000"/>
              <a:lumOff val="80000"/>
            </a:schemeClr>
          </a:solidFill>
        </p:spPr>
        <p:txBody>
          <a:bodyPr wrap="square" lIns="91440" tIns="45720" rIns="91440" bIns="45720">
            <a:spAutoFit/>
          </a:bodyPr>
          <a:lstStyle/>
          <a:p>
            <a:pPr algn="ctr"/>
            <a:r>
              <a:rPr lang="it-IT" sz="4400" b="1" cap="none" spc="0" dirty="0">
                <a:ln w="22225">
                  <a:solidFill>
                    <a:schemeClr val="accent2"/>
                  </a:solidFill>
                  <a:prstDash val="solid"/>
                </a:ln>
                <a:solidFill>
                  <a:schemeClr val="accent3">
                    <a:lumMod val="75000"/>
                  </a:schemeClr>
                </a:solidFill>
                <a:effectLst/>
              </a:rPr>
              <a:t>L’AMBIENTE</a:t>
            </a:r>
          </a:p>
          <a:p>
            <a:pPr algn="ctr"/>
            <a:r>
              <a:rPr lang="it-IT" sz="4400" b="1" cap="none" spc="0" dirty="0">
                <a:ln w="22225">
                  <a:solidFill>
                    <a:schemeClr val="accent2"/>
                  </a:solidFill>
                  <a:prstDash val="solid"/>
                </a:ln>
                <a:solidFill>
                  <a:schemeClr val="accent3">
                    <a:lumMod val="75000"/>
                  </a:schemeClr>
                </a:solidFill>
                <a:effectLst/>
              </a:rPr>
              <a:t> parla di noi</a:t>
            </a:r>
          </a:p>
          <a:p>
            <a:pPr algn="ctr"/>
            <a:endParaRPr lang="it-IT" sz="2400" dirty="0"/>
          </a:p>
          <a:p>
            <a:r>
              <a:rPr lang="it-IT" sz="2400" dirty="0"/>
              <a:t>VARI  STUDI SUI PROCESSI DI SOCIALIZZAZIONE DEI BAMBINI EFFETTUATI DURANTE LA LORO ROUTINE QUOTIDIANA SUGGERISCONO CHE LA</a:t>
            </a:r>
          </a:p>
          <a:p>
            <a:r>
              <a:rPr lang="it-IT" sz="2400" dirty="0"/>
              <a:t> </a:t>
            </a:r>
            <a:r>
              <a:rPr lang="it-IT" sz="2400" b="1" i="1" dirty="0"/>
              <a:t>DISPOSIZIONE DELLO SPAZIO EDUCATIVO</a:t>
            </a:r>
            <a:r>
              <a:rPr lang="it-IT" sz="2400" dirty="0"/>
              <a:t>, SIA NEI SUOI ASPETTI FISICI CHE SIMBOLICI, GIOCA UN RUOLO IMPORTANTE </a:t>
            </a:r>
            <a:r>
              <a:rPr lang="it-IT" sz="2400" b="1" dirty="0"/>
              <a:t>NELL’INTERAZIONE DEI BAMBINI CON I PROPRI COETANEI</a:t>
            </a:r>
            <a:r>
              <a:rPr lang="it-IT" sz="2400" dirty="0"/>
              <a:t>.</a:t>
            </a:r>
          </a:p>
          <a:p>
            <a:endParaRPr lang="it-IT"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xmlns="" val="3458437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FBA3818B-8233-4C56-B9B4-9F07444E73D3}"/>
              </a:ext>
            </a:extLst>
          </p:cNvPr>
          <p:cNvSpPr>
            <a:spLocks noGrp="1"/>
          </p:cNvSpPr>
          <p:nvPr>
            <p:ph type="title"/>
          </p:nvPr>
        </p:nvSpPr>
        <p:spPr>
          <a:xfrm>
            <a:off x="292100" y="266701"/>
            <a:ext cx="11607800" cy="711199"/>
          </a:xfrm>
          <a:ln/>
        </p:spPr>
        <p:style>
          <a:lnRef idx="3">
            <a:schemeClr val="lt1"/>
          </a:lnRef>
          <a:fillRef idx="1">
            <a:schemeClr val="accent1"/>
          </a:fillRef>
          <a:effectRef idx="1">
            <a:schemeClr val="accent1"/>
          </a:effectRef>
          <a:fontRef idx="minor">
            <a:schemeClr val="lt1"/>
          </a:fontRef>
        </p:style>
        <p:txBody>
          <a:bodyPr>
            <a:noAutofit/>
          </a:bodyPr>
          <a:lstStyle/>
          <a:p>
            <a:pPr algn="ctr"/>
            <a:r>
              <a:rPr lang="it-IT" sz="4400" dirty="0">
                <a:solidFill>
                  <a:srgbClr val="002060"/>
                </a:solidFill>
              </a:rPr>
              <a:t>I SIGNIFICATI DI UN AMBIENTE</a:t>
            </a:r>
            <a:r>
              <a:rPr lang="it-IT" sz="4400" b="1" i="1" cap="none" dirty="0">
                <a:ln w="12700">
                  <a:solidFill>
                    <a:schemeClr val="accent1"/>
                  </a:solidFill>
                  <a:prstDash val="solid"/>
                </a:ln>
                <a:solidFill>
                  <a:srgbClr val="002060"/>
                </a:solidFill>
                <a:effectLst>
                  <a:outerShdw dist="38100" dir="2640000" algn="bl" rotWithShape="0">
                    <a:schemeClr val="accent1"/>
                  </a:outerShdw>
                </a:effectLst>
              </a:rPr>
              <a:t> </a:t>
            </a:r>
            <a:endParaRPr lang="it-IT" sz="4400" cap="none" dirty="0">
              <a:solidFill>
                <a:srgbClr val="002060"/>
              </a:solidFill>
            </a:endParaRPr>
          </a:p>
        </p:txBody>
      </p:sp>
      <p:sp>
        <p:nvSpPr>
          <p:cNvPr id="4" name="Segnaposto testo 3">
            <a:extLst>
              <a:ext uri="{FF2B5EF4-FFF2-40B4-BE49-F238E27FC236}">
                <a16:creationId xmlns:a16="http://schemas.microsoft.com/office/drawing/2014/main" xmlns="" id="{E9FC8640-50B6-45A1-B8F7-37BF8431CC05}"/>
              </a:ext>
            </a:extLst>
          </p:cNvPr>
          <p:cNvSpPr>
            <a:spLocks noGrp="1"/>
          </p:cNvSpPr>
          <p:nvPr>
            <p:ph type="body" sz="half" idx="2"/>
          </p:nvPr>
        </p:nvSpPr>
        <p:spPr>
          <a:xfrm>
            <a:off x="292100" y="1227436"/>
            <a:ext cx="7442200" cy="4538364"/>
          </a:xfrm>
        </p:spPr>
        <p:txBody>
          <a:bodyPr>
            <a:normAutofit fontScale="77500" lnSpcReduction="20000"/>
          </a:bodyPr>
          <a:lstStyle/>
          <a:p>
            <a:pPr marL="457200" indent="-457200">
              <a:buFont typeface="Arial" panose="020B0604020202020204" pitchFamily="34" charset="0"/>
              <a:buChar char="•"/>
            </a:pPr>
            <a:r>
              <a:rPr lang="it-IT" sz="3000" dirty="0"/>
              <a:t>SAPER “LEGGERE”, UN LUOGO EDUCATIVO,  PARTENDO DA NOI, COME EDUCATORI, COME PROFESSIONISTI, AVENDO CONSAPEVOLEZZA E CURA DEL NOSTRO </a:t>
            </a:r>
          </a:p>
          <a:p>
            <a:r>
              <a:rPr lang="it-IT" sz="3000" b="1" i="1" dirty="0"/>
              <a:t>		“PENSARE E AGIRE EDUCATIVO”. </a:t>
            </a:r>
          </a:p>
          <a:p>
            <a:pPr marL="457200" indent="-457200">
              <a:buFont typeface="Arial" panose="020B0604020202020204" pitchFamily="34" charset="0"/>
              <a:buChar char="•"/>
            </a:pPr>
            <a:r>
              <a:rPr lang="it-IT" sz="3000" b="1" dirty="0"/>
              <a:t>SIAMO NOI A MODELLARE L’AMBIENTE </a:t>
            </a:r>
          </a:p>
          <a:p>
            <a:r>
              <a:rPr lang="it-IT" sz="3000" b="1" dirty="0"/>
              <a:t>      </a:t>
            </a:r>
            <a:r>
              <a:rPr lang="it-IT" sz="3000" dirty="0"/>
              <a:t>SULLA BASE DEL NOSTRO PENSIERO PEDAGOGICO. </a:t>
            </a:r>
          </a:p>
          <a:p>
            <a:pPr marL="457200" indent="-457200">
              <a:buFont typeface="Arial" panose="020B0604020202020204" pitchFamily="34" charset="0"/>
              <a:buChar char="•"/>
            </a:pPr>
            <a:r>
              <a:rPr lang="it-IT" sz="3000" dirty="0"/>
              <a:t>QUELLO CHE È CERTO È CHE L’AMBIENTE RENDE VISIBILE</a:t>
            </a:r>
          </a:p>
          <a:p>
            <a:r>
              <a:rPr lang="it-IT" sz="3000" dirty="0"/>
              <a:t>		 </a:t>
            </a:r>
            <a:r>
              <a:rPr lang="it-IT" sz="3000" b="1" dirty="0"/>
              <a:t>L’IDENTITÀ DI UN SERVIZIO</a:t>
            </a:r>
          </a:p>
          <a:p>
            <a:r>
              <a:rPr lang="it-IT" sz="3000" b="1" dirty="0"/>
              <a:t>      </a:t>
            </a:r>
            <a:r>
              <a:rPr lang="it-IT" sz="3000" dirty="0"/>
              <a:t>EDUCATIVO E PERTANTO È A PARTIRE DA LÌ CHE</a:t>
            </a:r>
          </a:p>
          <a:p>
            <a:r>
              <a:rPr lang="it-IT" sz="3000" dirty="0"/>
              <a:t>      DOBBIAMO  INTERROGARCI.</a:t>
            </a:r>
          </a:p>
          <a:p>
            <a:endParaRPr lang="it-IT" dirty="0"/>
          </a:p>
        </p:txBody>
      </p:sp>
      <p:pic>
        <p:nvPicPr>
          <p:cNvPr id="5" name="Segnaposto contenuto 10">
            <a:extLst>
              <a:ext uri="{FF2B5EF4-FFF2-40B4-BE49-F238E27FC236}">
                <a16:creationId xmlns:a16="http://schemas.microsoft.com/office/drawing/2014/main" xmlns="" id="{333AABF2-97C6-48C8-BB12-7A0263A33A13}"/>
              </a:ext>
            </a:extLst>
          </p:cNvPr>
          <p:cNvPicPr>
            <a:picLocks noGrp="1" noChangeAspect="1"/>
          </p:cNvPicPr>
          <p:nvPr>
            <p:ph idx="1"/>
          </p:nvPr>
        </p:nvPicPr>
        <p:blipFill>
          <a:blip r:embed="rId2" cstate="print"/>
          <a:stretch>
            <a:fillRect/>
          </a:stretch>
        </p:blipFill>
        <p:spPr>
          <a:xfrm>
            <a:off x="8001000" y="2306936"/>
            <a:ext cx="3898900" cy="3007806"/>
          </a:xfrm>
        </p:spPr>
      </p:pic>
    </p:spTree>
    <p:extLst>
      <p:ext uri="{BB962C8B-B14F-4D97-AF65-F5344CB8AC3E}">
        <p14:creationId xmlns:p14="http://schemas.microsoft.com/office/powerpoint/2010/main" xmlns="" val="4105799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4BCE5655-7272-4508-971D-5697802ACFDF}"/>
              </a:ext>
            </a:extLst>
          </p:cNvPr>
          <p:cNvSpPr>
            <a:spLocks noGrp="1"/>
          </p:cNvSpPr>
          <p:nvPr>
            <p:ph type="title"/>
          </p:nvPr>
        </p:nvSpPr>
        <p:spPr>
          <a:xfrm>
            <a:off x="533400" y="609600"/>
            <a:ext cx="4724400" cy="1422400"/>
          </a:xfrm>
        </p:spPr>
        <p:txBody>
          <a:bodyPr>
            <a:normAutofit/>
          </a:bodyPr>
          <a:lstStyle/>
          <a:p>
            <a:pPr algn="ctr"/>
            <a:r>
              <a:rPr lang="it-IT" sz="4800" b="1" i="1" cap="none" dirty="0">
                <a:ln w="22225">
                  <a:solidFill>
                    <a:schemeClr val="accent2"/>
                  </a:solidFill>
                  <a:prstDash val="solid"/>
                </a:ln>
                <a:solidFill>
                  <a:srgbClr val="FF0000"/>
                </a:solidFill>
              </a:rPr>
              <a:t>…. </a:t>
            </a:r>
            <a:r>
              <a:rPr lang="it-IT" sz="4800" b="1" i="1" cap="none" dirty="0">
                <a:ln w="22225">
                  <a:solidFill>
                    <a:schemeClr val="accent2"/>
                  </a:solidFill>
                  <a:prstDash val="solid"/>
                </a:ln>
                <a:solidFill>
                  <a:schemeClr val="accent6">
                    <a:lumMod val="75000"/>
                  </a:schemeClr>
                </a:solidFill>
              </a:rPr>
              <a:t>E ogni luogo ha un’anima</a:t>
            </a:r>
            <a:endParaRPr lang="it-IT" sz="4800" i="1" dirty="0">
              <a:solidFill>
                <a:schemeClr val="accent6">
                  <a:lumMod val="75000"/>
                </a:schemeClr>
              </a:solidFill>
            </a:endParaRPr>
          </a:p>
        </p:txBody>
      </p:sp>
      <p:sp>
        <p:nvSpPr>
          <p:cNvPr id="3" name="Segnaposto contenuto 2">
            <a:extLst>
              <a:ext uri="{FF2B5EF4-FFF2-40B4-BE49-F238E27FC236}">
                <a16:creationId xmlns:a16="http://schemas.microsoft.com/office/drawing/2014/main" xmlns="" id="{E877DEB8-E9D6-4867-8429-EAD23E16D1BE}"/>
              </a:ext>
            </a:extLst>
          </p:cNvPr>
          <p:cNvSpPr>
            <a:spLocks noGrp="1"/>
          </p:cNvSpPr>
          <p:nvPr>
            <p:ph sz="quarter" idx="13"/>
          </p:nvPr>
        </p:nvSpPr>
        <p:spPr>
          <a:xfrm>
            <a:off x="5588000" y="711184"/>
            <a:ext cx="5690225" cy="4914915"/>
          </a:xfrm>
          <a:solidFill>
            <a:schemeClr val="accent6">
              <a:lumMod val="20000"/>
              <a:lumOff val="80000"/>
            </a:schemeClr>
          </a:solidFill>
        </p:spPr>
        <p:txBody>
          <a:bodyPr>
            <a:normAutofit fontScale="92500"/>
          </a:bodyPr>
          <a:lstStyle/>
          <a:p>
            <a:pPr algn="ctr" fontAlgn="base"/>
            <a:r>
              <a:rPr lang="it-IT" sz="2400" i="1" dirty="0">
                <a:solidFill>
                  <a:srgbClr val="002060"/>
                </a:solidFill>
              </a:rPr>
              <a:t>È SOLO DOPO AVER VISSUTO IN QUELLO SPAZIO, COSTRUENDOVI AUTONOMAMENTE UNA SERIE DI PERCORSI E ATTIVITÀ, CHE ESSO ACQUISTA </a:t>
            </a:r>
            <a:r>
              <a:rPr lang="it-IT" sz="2400" b="1" i="1" dirty="0">
                <a:solidFill>
                  <a:srgbClr val="002060"/>
                </a:solidFill>
              </a:rPr>
              <a:t>UN SIGNIFICATO </a:t>
            </a:r>
            <a:r>
              <a:rPr lang="it-IT" sz="2400" i="1" dirty="0">
                <a:solidFill>
                  <a:srgbClr val="002060"/>
                </a:solidFill>
              </a:rPr>
              <a:t>E DIVENTA UN PUNTO DI RIFERIMENTO, UNA FONTE DI CONFERMA DELL’IDENTITÀ PERSONALE E </a:t>
            </a:r>
            <a:r>
              <a:rPr lang="it-IT" sz="2400" b="1" i="1" dirty="0">
                <a:solidFill>
                  <a:srgbClr val="002060"/>
                </a:solidFill>
              </a:rPr>
              <a:t>“SPAZIO DELL’ANIMA”. </a:t>
            </a:r>
            <a:r>
              <a:rPr lang="it-IT" sz="2400" i="1" dirty="0">
                <a:solidFill>
                  <a:srgbClr val="002060"/>
                </a:solidFill>
              </a:rPr>
              <a:t>OGNI LUOGO HA UN’ANIMA, UN’IDENTITÀ, CERCARE DI SCOPRIRLA E PORSI IN RELAZIONE CON ESSA SIGNIFICA IMPARARE A RICONOSCERE LA PROPRIA ANIMA. (HILLMANN, 2004). </a:t>
            </a:r>
          </a:p>
          <a:p>
            <a:endParaRPr lang="it-IT" dirty="0"/>
          </a:p>
        </p:txBody>
      </p:sp>
      <p:sp>
        <p:nvSpPr>
          <p:cNvPr id="5" name="Segnaposto testo 4">
            <a:extLst>
              <a:ext uri="{FF2B5EF4-FFF2-40B4-BE49-F238E27FC236}">
                <a16:creationId xmlns:a16="http://schemas.microsoft.com/office/drawing/2014/main" xmlns="" id="{3D2591BA-FD03-42F1-8393-CB1A7A39E802}"/>
              </a:ext>
            </a:extLst>
          </p:cNvPr>
          <p:cNvSpPr>
            <a:spLocks noGrp="1"/>
          </p:cNvSpPr>
          <p:nvPr>
            <p:ph type="body" sz="half" idx="2"/>
          </p:nvPr>
        </p:nvSpPr>
        <p:spPr>
          <a:xfrm>
            <a:off x="913775" y="2120900"/>
            <a:ext cx="3670926" cy="3670299"/>
          </a:xfrm>
        </p:spPr>
        <p:txBody>
          <a:bodyPr/>
          <a:lstStyle/>
          <a:p>
            <a:endParaRPr lang="it-IT" dirty="0"/>
          </a:p>
        </p:txBody>
      </p:sp>
      <p:pic>
        <p:nvPicPr>
          <p:cNvPr id="7" name="Immagine 6">
            <a:extLst>
              <a:ext uri="{FF2B5EF4-FFF2-40B4-BE49-F238E27FC236}">
                <a16:creationId xmlns:a16="http://schemas.microsoft.com/office/drawing/2014/main" xmlns="" id="{F0A7E363-6315-4B96-8D84-95CB9E36762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13773" y="2120901"/>
            <a:ext cx="3772527" cy="3771882"/>
          </a:xfrm>
          <a:prstGeom prst="rect">
            <a:avLst/>
          </a:prstGeom>
        </p:spPr>
      </p:pic>
    </p:spTree>
    <p:extLst>
      <p:ext uri="{BB962C8B-B14F-4D97-AF65-F5344CB8AC3E}">
        <p14:creationId xmlns:p14="http://schemas.microsoft.com/office/powerpoint/2010/main" xmlns="" val="2089404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xmlns="" id="{00ED58A8-1BC8-40CD-8BEF-915BE7F87B4B}"/>
              </a:ext>
            </a:extLst>
          </p:cNvPr>
          <p:cNvSpPr>
            <a:spLocks noGrp="1"/>
          </p:cNvSpPr>
          <p:nvPr>
            <p:ph type="title"/>
          </p:nvPr>
        </p:nvSpPr>
        <p:spPr>
          <a:xfrm>
            <a:off x="533400" y="1"/>
            <a:ext cx="11480799" cy="1249944"/>
          </a:xfrm>
          <a:solidFill>
            <a:schemeClr val="accent6">
              <a:lumMod val="75000"/>
            </a:schemeClr>
          </a:solidFill>
        </p:spPr>
        <p:style>
          <a:lnRef idx="2">
            <a:schemeClr val="dk1"/>
          </a:lnRef>
          <a:fillRef idx="1">
            <a:schemeClr val="lt1"/>
          </a:fillRef>
          <a:effectRef idx="0">
            <a:schemeClr val="dk1"/>
          </a:effectRef>
          <a:fontRef idx="minor">
            <a:schemeClr val="dk1"/>
          </a:fontRef>
        </p:style>
        <p:txBody>
          <a:bodyPr>
            <a:noAutofit/>
          </a:bodyPr>
          <a:lstStyle/>
          <a:p>
            <a:pPr algn="ctr"/>
            <a:r>
              <a:rPr lang="it-IT" sz="4000" b="1" cap="none" dirty="0">
                <a:ln w="13462">
                  <a:solidFill>
                    <a:schemeClr val="bg1"/>
                  </a:solidFill>
                  <a:prstDash val="solid"/>
                </a:ln>
                <a:solidFill>
                  <a:schemeClr val="accent4">
                    <a:lumMod val="50000"/>
                  </a:schemeClr>
                </a:solidFill>
                <a:effectLst>
                  <a:outerShdw dist="38100" dir="2700000" algn="bl" rotWithShape="0">
                    <a:schemeClr val="accent5"/>
                  </a:outerShdw>
                </a:effectLst>
              </a:rPr>
              <a:t>CONTESTO  = CURRICOLO IMPLICITO </a:t>
            </a:r>
            <a:br>
              <a:rPr lang="it-IT" sz="4000" b="1" cap="none" dirty="0">
                <a:ln w="13462">
                  <a:solidFill>
                    <a:schemeClr val="bg1"/>
                  </a:solidFill>
                  <a:prstDash val="solid"/>
                </a:ln>
                <a:solidFill>
                  <a:schemeClr val="accent4">
                    <a:lumMod val="50000"/>
                  </a:schemeClr>
                </a:solidFill>
                <a:effectLst>
                  <a:outerShdw dist="38100" dir="2700000" algn="bl" rotWithShape="0">
                    <a:schemeClr val="accent5"/>
                  </a:outerShdw>
                </a:effectLst>
              </a:rPr>
            </a:br>
            <a:r>
              <a:rPr lang="it-IT" sz="4000" b="1" cap="none" dirty="0">
                <a:ln w="13462">
                  <a:solidFill>
                    <a:schemeClr val="bg1"/>
                  </a:solidFill>
                  <a:prstDash val="solid"/>
                </a:ln>
                <a:solidFill>
                  <a:schemeClr val="accent4">
                    <a:lumMod val="50000"/>
                  </a:schemeClr>
                </a:solidFill>
                <a:effectLst>
                  <a:outerShdw dist="38100" dir="2700000" algn="bl" rotWithShape="0">
                    <a:schemeClr val="accent5"/>
                  </a:outerShdw>
                </a:effectLst>
              </a:rPr>
              <a:t>( O LATENTE)</a:t>
            </a:r>
            <a:endParaRPr lang="it-IT" sz="4000" cap="none" dirty="0">
              <a:solidFill>
                <a:schemeClr val="accent4">
                  <a:lumMod val="50000"/>
                </a:schemeClr>
              </a:solidFill>
            </a:endParaRPr>
          </a:p>
        </p:txBody>
      </p:sp>
      <p:sp>
        <p:nvSpPr>
          <p:cNvPr id="6" name="Segnaposto contenuto 5">
            <a:extLst>
              <a:ext uri="{FF2B5EF4-FFF2-40B4-BE49-F238E27FC236}">
                <a16:creationId xmlns:a16="http://schemas.microsoft.com/office/drawing/2014/main" xmlns="" id="{673AF072-69FB-409E-AF1A-824073074870}"/>
              </a:ext>
            </a:extLst>
          </p:cNvPr>
          <p:cNvSpPr>
            <a:spLocks noGrp="1"/>
          </p:cNvSpPr>
          <p:nvPr>
            <p:ph idx="1"/>
          </p:nvPr>
        </p:nvSpPr>
        <p:spPr>
          <a:xfrm>
            <a:off x="533400" y="1249945"/>
            <a:ext cx="11480798" cy="4216401"/>
          </a:xfrm>
          <a:solidFill>
            <a:schemeClr val="bg1"/>
          </a:solidFill>
          <a:scene3d>
            <a:camera prst="orthographicFront"/>
            <a:lightRig rig="threePt" dir="t"/>
          </a:scene3d>
          <a:sp3d>
            <a:bevelT w="152400" h="50800" prst="softRound"/>
          </a:sp3d>
        </p:spPr>
        <p:txBody>
          <a:bodyPr>
            <a:noAutofit/>
          </a:bodyPr>
          <a:lstStyle/>
          <a:p>
            <a:pPr>
              <a:buFont typeface="Wingdings" panose="05000000000000000000" pitchFamily="2" charset="2"/>
              <a:buChar char="q"/>
            </a:pPr>
            <a:r>
              <a:rPr lang="it-IT" sz="2400" dirty="0"/>
              <a:t>VEICOLA MESSAGGI EDUCATIVI RILEVANTI E NON SEMPRE PIENAMENTE CONSAPEVOLI, CHE SPESSO SI CONSOLIDANO E DIVENTANO “TRADIZIONE”, SULLA QUALE SI COSTRUISCE IL CURRICOLO</a:t>
            </a:r>
          </a:p>
          <a:p>
            <a:pPr>
              <a:buFont typeface="Wingdings" panose="05000000000000000000" pitchFamily="2" charset="2"/>
              <a:buChar char="q"/>
            </a:pPr>
            <a:r>
              <a:rPr lang="it-IT" sz="2400" dirty="0"/>
              <a:t> INFLUENZA LE RELAZIONI SOCIALI, LE INSEGNANTI/EDUCATRICI NEL LORO MODO DI IMPOSTARE LA GIORNATA EDUCATIVA, I VISSUTI EMOTIVI DEI BAMBINI, LA «DIDATTICA» </a:t>
            </a:r>
          </a:p>
        </p:txBody>
      </p:sp>
      <p:sp>
        <p:nvSpPr>
          <p:cNvPr id="2" name="Rettangolo 1">
            <a:extLst>
              <a:ext uri="{FF2B5EF4-FFF2-40B4-BE49-F238E27FC236}">
                <a16:creationId xmlns:a16="http://schemas.microsoft.com/office/drawing/2014/main" xmlns="" id="{13B40C95-7F8D-4D75-8958-51A9D52AF34D}"/>
              </a:ext>
            </a:extLst>
          </p:cNvPr>
          <p:cNvSpPr/>
          <p:nvPr/>
        </p:nvSpPr>
        <p:spPr>
          <a:xfrm>
            <a:off x="806449" y="3815346"/>
            <a:ext cx="10725151" cy="1455154"/>
          </a:xfrm>
          <a:prstGeom prst="rect">
            <a:avLst/>
          </a:prstGeom>
          <a:ln>
            <a:solidFill>
              <a:srgbClr val="FF000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it-IT" sz="2400" b="1" dirty="0">
                <a:solidFill>
                  <a:srgbClr val="002060"/>
                </a:solidFill>
              </a:rPr>
              <a:t>NON ESISTE UNA ORGANIZZAZIONE DELLO SPAZIO PERFETTO IN SENSO ASSOLUTO, MA ESISTONO ORGANIZZAZIONI PIU’ O MENO CONSAPEVOLI E FUNZIONALI A DETERMINATI MODELLI EDUCATIVI</a:t>
            </a:r>
          </a:p>
        </p:txBody>
      </p:sp>
    </p:spTree>
    <p:extLst>
      <p:ext uri="{BB962C8B-B14F-4D97-AF65-F5344CB8AC3E}">
        <p14:creationId xmlns:p14="http://schemas.microsoft.com/office/powerpoint/2010/main" xmlns="" val="151167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A6DB6918-C6CE-4058-8311-B055892311D8}"/>
              </a:ext>
            </a:extLst>
          </p:cNvPr>
          <p:cNvSpPr>
            <a:spLocks noGrp="1"/>
          </p:cNvSpPr>
          <p:nvPr>
            <p:ph type="title"/>
          </p:nvPr>
        </p:nvSpPr>
        <p:spPr>
          <a:xfrm>
            <a:off x="504534" y="127000"/>
            <a:ext cx="10874666" cy="850900"/>
          </a:xfrm>
          <a:solidFill>
            <a:schemeClr val="accent6">
              <a:lumMod val="40000"/>
              <a:lumOff val="60000"/>
            </a:schemeClr>
          </a:solidFill>
          <a:ln/>
        </p:spPr>
        <p:style>
          <a:lnRef idx="1">
            <a:schemeClr val="accent5"/>
          </a:lnRef>
          <a:fillRef idx="3">
            <a:schemeClr val="accent5"/>
          </a:fillRef>
          <a:effectRef idx="2">
            <a:schemeClr val="accent5"/>
          </a:effectRef>
          <a:fontRef idx="minor">
            <a:schemeClr val="lt1"/>
          </a:fontRef>
        </p:style>
        <p:txBody>
          <a:bodyPr>
            <a:normAutofit/>
          </a:bodyPr>
          <a:lstStyle/>
          <a:p>
            <a:pPr algn="ctr"/>
            <a:r>
              <a:rPr lang="it-IT" sz="4400" b="1" cap="none" dirty="0">
                <a:ln w="22225">
                  <a:solidFill>
                    <a:schemeClr val="accent2"/>
                  </a:solidFill>
                  <a:prstDash val="solid"/>
                </a:ln>
                <a:solidFill>
                  <a:srgbClr val="FF0000"/>
                </a:solidFill>
              </a:rPr>
              <a:t>RUOLO DI « REGIA EDUCATIVA?»</a:t>
            </a:r>
            <a:endParaRPr lang="it-IT" sz="4400" cap="none" dirty="0">
              <a:solidFill>
                <a:srgbClr val="FF0000"/>
              </a:solidFill>
            </a:endParaRPr>
          </a:p>
        </p:txBody>
      </p:sp>
      <p:sp>
        <p:nvSpPr>
          <p:cNvPr id="3" name="Segnaposto contenuto 2">
            <a:extLst>
              <a:ext uri="{FF2B5EF4-FFF2-40B4-BE49-F238E27FC236}">
                <a16:creationId xmlns:a16="http://schemas.microsoft.com/office/drawing/2014/main" xmlns="" id="{FDF1642E-78E6-4420-8437-FB42C9428F97}"/>
              </a:ext>
            </a:extLst>
          </p:cNvPr>
          <p:cNvSpPr>
            <a:spLocks noGrp="1"/>
          </p:cNvSpPr>
          <p:nvPr>
            <p:ph idx="1"/>
          </p:nvPr>
        </p:nvSpPr>
        <p:spPr>
          <a:xfrm>
            <a:off x="1625600" y="5062418"/>
            <a:ext cx="9753600" cy="982782"/>
          </a:xfrm>
          <a:solidFill>
            <a:schemeClr val="accent6"/>
          </a:solidFill>
        </p:spPr>
        <p:txBody>
          <a:bodyPr>
            <a:normAutofit fontScale="25000" lnSpcReduction="20000"/>
          </a:bodyPr>
          <a:lstStyle/>
          <a:p>
            <a:endParaRPr lang="it-IT" dirty="0"/>
          </a:p>
          <a:p>
            <a:endParaRPr lang="it-IT" dirty="0"/>
          </a:p>
          <a:p>
            <a:pPr marL="1828800" lvl="4" indent="0" algn="ctr">
              <a:buNone/>
            </a:pPr>
            <a:endParaRPr lang="it-IT" dirty="0"/>
          </a:p>
          <a:p>
            <a:pPr marL="1828800" lvl="4" indent="0" algn="ctr">
              <a:buNone/>
            </a:pPr>
            <a:r>
              <a:rPr lang="it-IT" sz="12000" b="1" dirty="0">
                <a:solidFill>
                  <a:srgbClr val="002060"/>
                </a:solidFill>
              </a:rPr>
              <a:t>E CAMBIA ANCHE LA RELAZIONE CON I BAMBINI </a:t>
            </a:r>
          </a:p>
          <a:p>
            <a:pPr marL="1828800" lvl="4" indent="0" algn="ctr">
              <a:buNone/>
            </a:pPr>
            <a:r>
              <a:rPr lang="it-IT" sz="12800" b="1" dirty="0">
                <a:solidFill>
                  <a:srgbClr val="002060"/>
                </a:solidFill>
              </a:rPr>
              <a:t>(E TRA I BAMBINI)</a:t>
            </a:r>
          </a:p>
          <a:p>
            <a:endParaRPr lang="it-IT" dirty="0"/>
          </a:p>
          <a:p>
            <a:pPr algn="ctr"/>
            <a:endParaRPr lang="it-IT" sz="5100" b="1" dirty="0">
              <a:solidFill>
                <a:srgbClr val="002060"/>
              </a:solidFill>
            </a:endParaRPr>
          </a:p>
        </p:txBody>
      </p:sp>
      <p:sp>
        <p:nvSpPr>
          <p:cNvPr id="4" name="Segnaposto testo 3">
            <a:extLst>
              <a:ext uri="{FF2B5EF4-FFF2-40B4-BE49-F238E27FC236}">
                <a16:creationId xmlns:a16="http://schemas.microsoft.com/office/drawing/2014/main" xmlns="" id="{64871E18-1D0D-48DA-8691-CAA7E0A5A614}"/>
              </a:ext>
            </a:extLst>
          </p:cNvPr>
          <p:cNvSpPr>
            <a:spLocks noGrp="1"/>
          </p:cNvSpPr>
          <p:nvPr>
            <p:ph type="body" sz="half" idx="2"/>
          </p:nvPr>
        </p:nvSpPr>
        <p:spPr>
          <a:xfrm>
            <a:off x="368300" y="1173773"/>
            <a:ext cx="5422900" cy="3692773"/>
          </a:xfrm>
        </p:spPr>
        <p:style>
          <a:lnRef idx="2">
            <a:schemeClr val="accent1"/>
          </a:lnRef>
          <a:fillRef idx="1">
            <a:schemeClr val="lt1"/>
          </a:fillRef>
          <a:effectRef idx="0">
            <a:schemeClr val="accent1"/>
          </a:effectRef>
          <a:fontRef idx="minor">
            <a:schemeClr val="dk1"/>
          </a:fontRef>
        </p:style>
        <p:txBody>
          <a:bodyPr>
            <a:normAutofit/>
          </a:bodyPr>
          <a:lstStyle/>
          <a:p>
            <a:pPr algn="ctr"/>
            <a:r>
              <a:rPr lang="it-IT" sz="3200" dirty="0">
                <a:solidFill>
                  <a:srgbClr val="002060"/>
                </a:solidFill>
              </a:rPr>
              <a:t>A SECONDA DI COME È ORGANIZZATO L’ AMBIENTE, NOI INSEGNANTI/EDUCATRICI ASSUMIAMO UN </a:t>
            </a:r>
            <a:r>
              <a:rPr lang="it-IT" sz="3200" b="1" dirty="0">
                <a:ln w="22225">
                  <a:solidFill>
                    <a:schemeClr val="accent2"/>
                  </a:solidFill>
                  <a:prstDash val="solid"/>
                </a:ln>
                <a:solidFill>
                  <a:schemeClr val="accent2">
                    <a:lumMod val="40000"/>
                    <a:lumOff val="60000"/>
                  </a:schemeClr>
                </a:solidFill>
              </a:rPr>
              <a:t>RUOLO</a:t>
            </a:r>
          </a:p>
          <a:p>
            <a:pPr algn="ctr"/>
            <a:r>
              <a:rPr lang="it-IT" sz="3200" dirty="0">
                <a:solidFill>
                  <a:srgbClr val="002060"/>
                </a:solidFill>
              </a:rPr>
              <a:t> PIUTTOSTO CHE UN ALTRO</a:t>
            </a:r>
          </a:p>
          <a:p>
            <a:endParaRPr lang="it-IT" dirty="0"/>
          </a:p>
        </p:txBody>
      </p:sp>
      <p:pic>
        <p:nvPicPr>
          <p:cNvPr id="6" name="Immagine 5" descr="Immagine che contiene terra, spiaggia, interni, sedendo&#10;&#10;Descrizione generata automaticamente">
            <a:extLst>
              <a:ext uri="{FF2B5EF4-FFF2-40B4-BE49-F238E27FC236}">
                <a16:creationId xmlns:a16="http://schemas.microsoft.com/office/drawing/2014/main" xmlns="" id="{BD7DB3B7-0F57-4D1C-8943-C3FF645F58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6200000">
            <a:off x="7140085" y="378559"/>
            <a:ext cx="3195030" cy="5283200"/>
          </a:xfrm>
          <a:prstGeom prst="rect">
            <a:avLst/>
          </a:prstGeom>
        </p:spPr>
      </p:pic>
    </p:spTree>
    <p:extLst>
      <p:ext uri="{BB962C8B-B14F-4D97-AF65-F5344CB8AC3E}">
        <p14:creationId xmlns:p14="http://schemas.microsoft.com/office/powerpoint/2010/main" xmlns="" val="549909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5">
            <a:extLst>
              <a:ext uri="{FF2B5EF4-FFF2-40B4-BE49-F238E27FC236}">
                <a16:creationId xmlns:a16="http://schemas.microsoft.com/office/drawing/2014/main" xmlns="" id="{1B4BC3A3-9770-4877-B164-D9795ACC8AC1}"/>
              </a:ext>
            </a:extLst>
          </p:cNvPr>
          <p:cNvSpPr>
            <a:spLocks noGrp="1"/>
          </p:cNvSpPr>
          <p:nvPr>
            <p:ph idx="4294967295"/>
          </p:nvPr>
        </p:nvSpPr>
        <p:spPr>
          <a:xfrm>
            <a:off x="0" y="0"/>
            <a:ext cx="12192000" cy="6159500"/>
          </a:xfrm>
          <a:solidFill>
            <a:schemeClr val="accent5">
              <a:lumMod val="20000"/>
              <a:lumOff val="80000"/>
            </a:schemeClr>
          </a:solidFill>
        </p:spPr>
        <p:txBody>
          <a:bodyPr>
            <a:noAutofit/>
          </a:bodyPr>
          <a:lstStyle/>
          <a:p>
            <a:pPr>
              <a:buFont typeface="Wingdings" panose="05000000000000000000" pitchFamily="2" charset="2"/>
              <a:buChar char="v"/>
            </a:pPr>
            <a:r>
              <a:rPr lang="it-IT" sz="2400" dirty="0"/>
              <a:t>SE L’ORGANIZZAZIONE DEL CONTESTO ESPRIME LA </a:t>
            </a:r>
            <a:r>
              <a:rPr lang="it-IT" sz="2400" b="1" dirty="0"/>
              <a:t>CULTURA PEDAGOGICA DELLA SCUOLA</a:t>
            </a:r>
            <a:r>
              <a:rPr lang="it-IT" sz="2400" dirty="0"/>
              <a:t>, OCCORRE RIFLETTERE SUI </a:t>
            </a:r>
            <a:r>
              <a:rPr lang="it-IT" sz="2400" b="1" dirty="0"/>
              <a:t>SIGNIFICATI EDUCATIVI </a:t>
            </a:r>
            <a:r>
              <a:rPr lang="it-IT" sz="2400" dirty="0"/>
              <a:t>CHE ATTRIBUIAMO AGLI SPAZI STESSI.</a:t>
            </a:r>
          </a:p>
          <a:p>
            <a:pPr>
              <a:buFont typeface="Wingdings" panose="05000000000000000000" pitchFamily="2" charset="2"/>
              <a:buChar char="v"/>
            </a:pPr>
            <a:r>
              <a:rPr lang="it-IT" sz="2400" dirty="0"/>
              <a:t> È NECESSARIO CHE TALI SIGNIFICATI SIANO </a:t>
            </a:r>
            <a:r>
              <a:rPr lang="it-IT" sz="2400" b="1" dirty="0"/>
              <a:t>NEGOZIATI E CONDIVISI </a:t>
            </a:r>
            <a:r>
              <a:rPr lang="it-IT" sz="2400" dirty="0"/>
              <a:t>( </a:t>
            </a:r>
            <a:r>
              <a:rPr lang="it-IT" sz="2400" b="1" dirty="0"/>
              <a:t>IDENTITÀ DI UNA SCUOLA</a:t>
            </a:r>
            <a:r>
              <a:rPr lang="it-IT" sz="2400" dirty="0"/>
              <a:t>), PER DIVENIRE PATRIMONIO DELLA COMUNITÀ 	SCOLASTICA (DI «QUELLA» COMUNITÀ SCOLASTICA) .</a:t>
            </a:r>
          </a:p>
          <a:p>
            <a:pPr>
              <a:buFont typeface="Wingdings" panose="05000000000000000000" pitchFamily="2" charset="2"/>
              <a:buChar char="v"/>
            </a:pPr>
            <a:r>
              <a:rPr lang="it-IT" sz="2400" dirty="0"/>
              <a:t> CIÒ DEVE AVVENIRE CONTINUAMENTE MA, IN PARTICOLAR MODO, ALL’INIZIO DELL’ANNO SCOLASTICO. QUESTO NON SIGNIFICA CHE GLI SPAZI DEBBANO ESSERE GRANITICI ED IMMODIFICABILI. MOLTE VOLTE L’UTILIZZO È DETTATO DAL FATTO CHE “SI È SEMPRE FATTO COSÌ…”.</a:t>
            </a:r>
          </a:p>
        </p:txBody>
      </p:sp>
      <p:sp>
        <p:nvSpPr>
          <p:cNvPr id="8" name="Freccia a destra 7">
            <a:extLst>
              <a:ext uri="{FF2B5EF4-FFF2-40B4-BE49-F238E27FC236}">
                <a16:creationId xmlns:a16="http://schemas.microsoft.com/office/drawing/2014/main" xmlns="" id="{366BC1BE-124C-40DA-AA18-F5FA5FEF6D85}"/>
              </a:ext>
            </a:extLst>
          </p:cNvPr>
          <p:cNvSpPr/>
          <p:nvPr/>
        </p:nvSpPr>
        <p:spPr>
          <a:xfrm>
            <a:off x="0" y="4419600"/>
            <a:ext cx="2451100" cy="1371600"/>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solidFill>
                  <a:schemeClr val="tx2"/>
                </a:solidFill>
              </a:rPr>
              <a:t>ESEERCITAZIONE N.2</a:t>
            </a:r>
          </a:p>
        </p:txBody>
      </p:sp>
      <p:sp>
        <p:nvSpPr>
          <p:cNvPr id="2" name="Rettangolo 1">
            <a:extLst>
              <a:ext uri="{FF2B5EF4-FFF2-40B4-BE49-F238E27FC236}">
                <a16:creationId xmlns:a16="http://schemas.microsoft.com/office/drawing/2014/main" xmlns="" id="{DA501B75-35A3-410B-84B4-31F2022DDECB}"/>
              </a:ext>
            </a:extLst>
          </p:cNvPr>
          <p:cNvSpPr/>
          <p:nvPr/>
        </p:nvSpPr>
        <p:spPr>
          <a:xfrm>
            <a:off x="2451100" y="4305300"/>
            <a:ext cx="9740900" cy="1854200"/>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dirty="0"/>
              <a:t>Alcuni spunti di riflessione: - cosa vogliamo comunicare come scuola? - quale messaggio vogliamo trasmettere come sezione? - quali esperienze di apprendimento intendiamo promuovere?</a:t>
            </a:r>
          </a:p>
        </p:txBody>
      </p:sp>
    </p:spTree>
    <p:extLst>
      <p:ext uri="{BB962C8B-B14F-4D97-AF65-F5344CB8AC3E}">
        <p14:creationId xmlns:p14="http://schemas.microsoft.com/office/powerpoint/2010/main" xmlns="" val="329596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42A8E4B5-B62A-4A30-BF4F-EB308185433A}"/>
              </a:ext>
            </a:extLst>
          </p:cNvPr>
          <p:cNvSpPr>
            <a:spLocks noGrp="1"/>
          </p:cNvSpPr>
          <p:nvPr>
            <p:ph type="title"/>
          </p:nvPr>
        </p:nvSpPr>
        <p:spPr>
          <a:xfrm>
            <a:off x="546099" y="101600"/>
            <a:ext cx="11150601" cy="749300"/>
          </a:xfrm>
          <a:solidFill>
            <a:schemeClr val="accent1">
              <a:lumMod val="60000"/>
              <a:lumOff val="40000"/>
            </a:schemeClr>
          </a:solidFill>
        </p:spPr>
        <p:txBody>
          <a:bodyPr>
            <a:noAutofit/>
          </a:bodyPr>
          <a:lstStyle/>
          <a:p>
            <a:pPr algn="ctr"/>
            <a:r>
              <a:rPr lang="it-IT" sz="4000" b="1" i="1" dirty="0">
                <a:solidFill>
                  <a:schemeClr val="accent6">
                    <a:lumMod val="50000"/>
                  </a:schemeClr>
                </a:solidFill>
              </a:rPr>
              <a:t/>
            </a:r>
            <a:br>
              <a:rPr lang="it-IT" sz="4000" b="1" i="1" dirty="0">
                <a:solidFill>
                  <a:schemeClr val="accent6">
                    <a:lumMod val="50000"/>
                  </a:schemeClr>
                </a:solidFill>
              </a:rPr>
            </a:br>
            <a:r>
              <a:rPr lang="it-IT" sz="3600" b="1" dirty="0">
                <a:solidFill>
                  <a:schemeClr val="accent3">
                    <a:lumMod val="75000"/>
                  </a:schemeClr>
                </a:solidFill>
              </a:rPr>
              <a:t>l’ interazione  </a:t>
            </a:r>
            <a:r>
              <a:rPr lang="it-IT" sz="3600" b="1" dirty="0" err="1">
                <a:solidFill>
                  <a:schemeClr val="accent3">
                    <a:lumMod val="75000"/>
                  </a:schemeClr>
                </a:solidFill>
              </a:rPr>
              <a:t>neLLA</a:t>
            </a:r>
            <a:r>
              <a:rPr lang="it-IT" sz="3600" b="1" dirty="0">
                <a:solidFill>
                  <a:schemeClr val="accent3">
                    <a:lumMod val="75000"/>
                  </a:schemeClr>
                </a:solidFill>
              </a:rPr>
              <a:t>  vita  quotidiana dei bambini </a:t>
            </a:r>
          </a:p>
        </p:txBody>
      </p:sp>
      <p:sp>
        <p:nvSpPr>
          <p:cNvPr id="3" name="Segnaposto contenuto 2">
            <a:extLst>
              <a:ext uri="{FF2B5EF4-FFF2-40B4-BE49-F238E27FC236}">
                <a16:creationId xmlns:a16="http://schemas.microsoft.com/office/drawing/2014/main" xmlns="" id="{E9DF2018-7B5E-4891-9CC1-975A6AA70874}"/>
              </a:ext>
            </a:extLst>
          </p:cNvPr>
          <p:cNvSpPr>
            <a:spLocks noGrp="1"/>
          </p:cNvSpPr>
          <p:nvPr>
            <p:ph idx="1"/>
          </p:nvPr>
        </p:nvSpPr>
        <p:spPr>
          <a:xfrm>
            <a:off x="5181600" y="1253464"/>
            <a:ext cx="6667500" cy="4575835"/>
          </a:xfrm>
        </p:spPr>
        <p:txBody>
          <a:bodyPr>
            <a:normAutofit fontScale="92500"/>
          </a:bodyPr>
          <a:lstStyle/>
          <a:p>
            <a:pPr algn="ctr"/>
            <a:r>
              <a:rPr lang="it-IT" sz="2800" dirty="0"/>
              <a:t>PER BRONFENBRENNER (1993) L’EFFETTO DELL’AMBIENTE SUL BAMBINO È UN </a:t>
            </a:r>
            <a:r>
              <a:rPr lang="it-IT" sz="2800" b="1" dirty="0"/>
              <a:t>PROCESSO </a:t>
            </a:r>
            <a:r>
              <a:rPr lang="it-IT" sz="2800" b="1" i="1" dirty="0"/>
              <a:t>DINAMICO</a:t>
            </a:r>
            <a:r>
              <a:rPr lang="it-IT" sz="2800" dirty="0"/>
              <a:t>, IN QUANTO AGISCE NELLA MISURA IN CUI LE SUE CARATTERISTICHE INVITANO, STIMOLANO O INIBISCONO L’IMPEGNO DEL BAMBINO NELL’INTERAZIONE DURATURA E SEMPRE PIÙ COMPLESSA CON L’AMBIENTE CIRCOSTANTE E NELLE ATTIVITÀ IN ESSO SVOLTE.</a:t>
            </a:r>
            <a:endParaRPr lang="it-IT" dirty="0"/>
          </a:p>
          <a:p>
            <a:endParaRPr lang="it-IT" dirty="0"/>
          </a:p>
        </p:txBody>
      </p:sp>
      <p:sp>
        <p:nvSpPr>
          <p:cNvPr id="4" name="Segnaposto testo 3">
            <a:extLst>
              <a:ext uri="{FF2B5EF4-FFF2-40B4-BE49-F238E27FC236}">
                <a16:creationId xmlns:a16="http://schemas.microsoft.com/office/drawing/2014/main" xmlns="" id="{336E68EF-6C14-40ED-AEC0-27B37BF41771}"/>
              </a:ext>
            </a:extLst>
          </p:cNvPr>
          <p:cNvSpPr>
            <a:spLocks noGrp="1"/>
          </p:cNvSpPr>
          <p:nvPr>
            <p:ph type="body" sz="half" idx="2"/>
          </p:nvPr>
        </p:nvSpPr>
        <p:spPr/>
        <p:txBody>
          <a:bodyPr/>
          <a:lstStyle/>
          <a:p>
            <a:endParaRPr lang="it-IT" dirty="0"/>
          </a:p>
        </p:txBody>
      </p:sp>
      <p:pic>
        <p:nvPicPr>
          <p:cNvPr id="5" name="Segnaposto contenuto 4">
            <a:extLst>
              <a:ext uri="{FF2B5EF4-FFF2-40B4-BE49-F238E27FC236}">
                <a16:creationId xmlns:a16="http://schemas.microsoft.com/office/drawing/2014/main" xmlns="" id="{5367D10C-BF35-4910-963D-C6363AC11540}"/>
              </a:ext>
            </a:extLst>
          </p:cNvPr>
          <p:cNvPicPr>
            <a:picLocks noGrp="1" noChangeAspect="1"/>
          </p:cNvPicPr>
          <p:nvPr>
            <p:ph idx="1"/>
          </p:nvPr>
        </p:nvPicPr>
        <p:blipFill rotWithShape="1">
          <a:blip r:embed="rId2" cstate="print">
            <a:extLst>
              <a:ext uri="{28A0092B-C50C-407E-A947-70E740481C1C}">
                <a14:useLocalDpi xmlns:a14="http://schemas.microsoft.com/office/drawing/2010/main" xmlns="" val="0"/>
              </a:ext>
            </a:extLst>
          </a:blip>
          <a:srcRect l="5182" t="4937"/>
          <a:stretch/>
        </p:blipFill>
        <p:spPr>
          <a:xfrm rot="16200000">
            <a:off x="395775" y="1403791"/>
            <a:ext cx="4474234" cy="41735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2808690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xmlns="" id="{50271838-3992-4C0B-B397-38A9E0925391}"/>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xmlns="" id="{732B6062-6D07-4282-9C27-C804D3657977}"/>
              </a:ext>
            </a:extLst>
          </p:cNvPr>
          <p:cNvSpPr>
            <a:spLocks noGrp="1"/>
          </p:cNvSpPr>
          <p:nvPr>
            <p:ph idx="1"/>
          </p:nvPr>
        </p:nvSpPr>
        <p:spPr>
          <a:xfrm>
            <a:off x="5959241" y="304800"/>
            <a:ext cx="6143859" cy="5372100"/>
          </a:xfrm>
          <a:solidFill>
            <a:schemeClr val="accent6">
              <a:lumMod val="40000"/>
              <a:lumOff val="60000"/>
            </a:schemeClr>
          </a:solidFill>
        </p:spPr>
        <p:txBody>
          <a:bodyPr>
            <a:normAutofit fontScale="70000" lnSpcReduction="20000"/>
          </a:bodyPr>
          <a:lstStyle/>
          <a:p>
            <a:pPr algn="ctr"/>
            <a:r>
              <a:rPr lang="it-IT" sz="3400" dirty="0"/>
              <a:t>LA MAGGIOR PARTE DEI RITUALI DI GIOCO FRA BAMBINI NELLA PRIMA INFANZIA, DESCRITTI IN ALCUNI STUDI OSSERVAZIONALI </a:t>
            </a:r>
            <a:r>
              <a:rPr lang="it-IT" sz="2600" b="1" dirty="0"/>
              <a:t>(BRENNER E MÜLLER 1982; MUSATTI E PANNI 1981) </a:t>
            </a:r>
            <a:r>
              <a:rPr lang="it-IT" sz="3400" dirty="0"/>
              <a:t>HANNO LUOGO IN UNO </a:t>
            </a:r>
          </a:p>
          <a:p>
            <a:pPr algn="ctr"/>
            <a:r>
              <a:rPr lang="it-IT" sz="3400" b="1" dirty="0"/>
              <a:t>SPAZIO BEN DEFINITO </a:t>
            </a:r>
          </a:p>
          <a:p>
            <a:pPr algn="ctr"/>
            <a:r>
              <a:rPr lang="it-IT" sz="3400" dirty="0"/>
              <a:t>(INTORNO A UNA TENDA O MUOVENDOSI DA UNA PARETE ALL’ALTRA DELLA STANZA), CHE SEMBRA OFFRIRE AI BAMBINI UN’IMPORTANTE</a:t>
            </a:r>
          </a:p>
          <a:p>
            <a:pPr algn="ctr"/>
            <a:r>
              <a:rPr lang="it-IT" sz="3400" dirty="0"/>
              <a:t> </a:t>
            </a:r>
            <a:r>
              <a:rPr lang="it-IT" sz="3400" b="1" dirty="0"/>
              <a:t>CORNICE DI RIFERIMENTO PER RIUNIRSI O PER ORGANIZZARE LE LORO ATTIVITÀ DI GRUPPO.</a:t>
            </a:r>
          </a:p>
          <a:p>
            <a:endParaRPr lang="it-IT" dirty="0"/>
          </a:p>
        </p:txBody>
      </p:sp>
      <p:sp>
        <p:nvSpPr>
          <p:cNvPr id="5" name="Segnaposto testo 4">
            <a:extLst>
              <a:ext uri="{FF2B5EF4-FFF2-40B4-BE49-F238E27FC236}">
                <a16:creationId xmlns:a16="http://schemas.microsoft.com/office/drawing/2014/main" xmlns="" id="{3CCA2AA4-5FEE-4C5E-972E-BC65C9E5C0F0}"/>
              </a:ext>
            </a:extLst>
          </p:cNvPr>
          <p:cNvSpPr>
            <a:spLocks noGrp="1"/>
          </p:cNvSpPr>
          <p:nvPr>
            <p:ph type="body" sz="half" idx="2"/>
          </p:nvPr>
        </p:nvSpPr>
        <p:spPr/>
        <p:txBody>
          <a:bodyPr/>
          <a:lstStyle/>
          <a:p>
            <a:endParaRPr lang="it-IT" dirty="0"/>
          </a:p>
        </p:txBody>
      </p:sp>
      <p:pic>
        <p:nvPicPr>
          <p:cNvPr id="9" name="Immagine 8">
            <a:extLst>
              <a:ext uri="{FF2B5EF4-FFF2-40B4-BE49-F238E27FC236}">
                <a16:creationId xmlns:a16="http://schemas.microsoft.com/office/drawing/2014/main" xmlns="" id="{620C5A37-E52B-406C-A377-4DB64116A37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03200" y="304800"/>
            <a:ext cx="5704346" cy="5372100"/>
          </a:xfrm>
          <a:prstGeom prst="rect">
            <a:avLst/>
          </a:prstGeom>
        </p:spPr>
      </p:pic>
    </p:spTree>
    <p:extLst>
      <p:ext uri="{BB962C8B-B14F-4D97-AF65-F5344CB8AC3E}">
        <p14:creationId xmlns:p14="http://schemas.microsoft.com/office/powerpoint/2010/main" xmlns="" val="814452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xmlns="" id="{A42C9EBD-FD50-4E76-9954-3B054887B605}"/>
              </a:ext>
            </a:extLst>
          </p:cNvPr>
          <p:cNvSpPr>
            <a:spLocks noGrp="1"/>
          </p:cNvSpPr>
          <p:nvPr>
            <p:ph type="title"/>
          </p:nvPr>
        </p:nvSpPr>
        <p:spPr>
          <a:xfrm>
            <a:off x="838200" y="1"/>
            <a:ext cx="10337800" cy="1346198"/>
          </a:xfrm>
          <a:solidFill>
            <a:schemeClr val="accent5">
              <a:lumMod val="20000"/>
              <a:lumOff val="80000"/>
            </a:schemeClr>
          </a:solidFill>
          <a:ln>
            <a:solidFill>
              <a:schemeClr val="accent4">
                <a:lumMod val="50000"/>
              </a:schemeClr>
            </a:solidFill>
          </a:ln>
        </p:spPr>
        <p:txBody>
          <a:bodyPr>
            <a:noAutofit/>
          </a:bodyPr>
          <a:lstStyle/>
          <a:p>
            <a:pPr algn="ctr"/>
            <a:r>
              <a:rPr lang="it-IT" sz="4400" b="1" dirty="0">
                <a:solidFill>
                  <a:schemeClr val="accent6">
                    <a:lumMod val="75000"/>
                  </a:schemeClr>
                </a:solidFill>
              </a:rPr>
              <a:t>CENTRALITA’ DEL RUOLO DELL’EDUCATORE/ INSEGNANTE</a:t>
            </a:r>
          </a:p>
        </p:txBody>
      </p:sp>
      <p:sp>
        <p:nvSpPr>
          <p:cNvPr id="6" name="Segnaposto contenuto 5">
            <a:extLst>
              <a:ext uri="{FF2B5EF4-FFF2-40B4-BE49-F238E27FC236}">
                <a16:creationId xmlns:a16="http://schemas.microsoft.com/office/drawing/2014/main" xmlns="" id="{06C1D6E6-DD83-4D52-93B0-188C354035A4}"/>
              </a:ext>
            </a:extLst>
          </p:cNvPr>
          <p:cNvSpPr>
            <a:spLocks noGrp="1"/>
          </p:cNvSpPr>
          <p:nvPr>
            <p:ph idx="1"/>
          </p:nvPr>
        </p:nvSpPr>
        <p:spPr>
          <a:xfrm>
            <a:off x="838199" y="3429000"/>
            <a:ext cx="10325101" cy="2349500"/>
          </a:xfrm>
        </p:spPr>
        <p:txBody>
          <a:bodyPr>
            <a:normAutofit/>
          </a:bodyPr>
          <a:lstStyle/>
          <a:p>
            <a:r>
              <a:rPr lang="it-IT" sz="2400" dirty="0"/>
              <a:t>PUÒ </a:t>
            </a:r>
            <a:r>
              <a:rPr lang="it-IT" sz="2400" b="1" dirty="0"/>
              <a:t>ORIENTARE AD APPROFONDIRE UNA PISTA D’ESPERIENZA PIUTTOSTO CHE UN’ALTRA</a:t>
            </a:r>
            <a:r>
              <a:rPr lang="it-IT" sz="2400" dirty="0"/>
              <a:t>: AD ESEMPIO L’ESPERIENZA SCIENTIFICA PIUTTOSTO CHE MOTORIA, L’ESPERIENZA FANTASTICO-SIMBOLICA PIUTTOSTO CHE ARTISTICA, EMOTIVOAFFETTIVA PIUTTOSTO CHE COGNITIVA, MANIPOLATIVO-SENSORIALE PIUTTOSTO CHE NATURALISTICO-AMBIENTALE…</a:t>
            </a:r>
          </a:p>
        </p:txBody>
      </p:sp>
      <p:pic>
        <p:nvPicPr>
          <p:cNvPr id="8" name="Immagine 7">
            <a:extLst>
              <a:ext uri="{FF2B5EF4-FFF2-40B4-BE49-F238E27FC236}">
                <a16:creationId xmlns:a16="http://schemas.microsoft.com/office/drawing/2014/main" xmlns="" id="{EB7261F3-41C5-49FE-B098-21A5FFD5E1B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38200" y="1346199"/>
            <a:ext cx="10337800" cy="2082801"/>
          </a:xfrm>
          <a:prstGeom prst="rect">
            <a:avLst/>
          </a:prstGeom>
        </p:spPr>
      </p:pic>
    </p:spTree>
    <p:extLst>
      <p:ext uri="{BB962C8B-B14F-4D97-AF65-F5344CB8AC3E}">
        <p14:creationId xmlns:p14="http://schemas.microsoft.com/office/powerpoint/2010/main" xmlns="" val="2864122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519DA152-2765-469B-A5FA-E9E9F7988E4B}"/>
              </a:ext>
            </a:extLst>
          </p:cNvPr>
          <p:cNvSpPr>
            <a:spLocks noGrp="1"/>
          </p:cNvSpPr>
          <p:nvPr>
            <p:ph type="title"/>
          </p:nvPr>
        </p:nvSpPr>
        <p:spPr>
          <a:xfrm>
            <a:off x="1139871" y="144290"/>
            <a:ext cx="3273099" cy="2247117"/>
          </a:xfrm>
        </p:spPr>
        <p:txBody>
          <a:bodyPr/>
          <a:lstStyle/>
          <a:p>
            <a:endParaRPr lang="it-IT" dirty="0"/>
          </a:p>
        </p:txBody>
      </p:sp>
      <p:pic>
        <p:nvPicPr>
          <p:cNvPr id="4" name="Picture 2" descr="Immagine correlata">
            <a:extLst>
              <a:ext uri="{FF2B5EF4-FFF2-40B4-BE49-F238E27FC236}">
                <a16:creationId xmlns:a16="http://schemas.microsoft.com/office/drawing/2014/main" xmlns="" id="{B5014CB1-3C68-4B0B-BF5F-344EF0A5FB56}"/>
              </a:ext>
            </a:extLst>
          </p:cNvPr>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tretch/>
        </p:blipFill>
        <p:spPr bwMode="auto">
          <a:xfrm>
            <a:off x="1139870" y="143226"/>
            <a:ext cx="3711529" cy="22481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Segnaposto testo 2">
            <a:extLst>
              <a:ext uri="{FF2B5EF4-FFF2-40B4-BE49-F238E27FC236}">
                <a16:creationId xmlns:a16="http://schemas.microsoft.com/office/drawing/2014/main" xmlns="" id="{A3C9BF33-7CD3-43CB-9AAE-DCBAA58CED2F}"/>
              </a:ext>
            </a:extLst>
          </p:cNvPr>
          <p:cNvSpPr>
            <a:spLocks noGrp="1"/>
          </p:cNvSpPr>
          <p:nvPr>
            <p:ph type="body" sz="half" idx="2"/>
          </p:nvPr>
        </p:nvSpPr>
        <p:spPr>
          <a:xfrm>
            <a:off x="457200" y="2717800"/>
            <a:ext cx="5079999" cy="2806699"/>
          </a:xfrm>
        </p:spPr>
        <p:txBody>
          <a:bodyPr>
            <a:noAutofit/>
          </a:bodyPr>
          <a:lstStyle/>
          <a:p>
            <a:r>
              <a:rPr lang="it-IT" sz="2400" i="1" dirty="0"/>
              <a:t>« I bambini apprendono più dai dettagli inconsapevoli che non da quelli che magari gli adulti ritengono importanti e che pianificano poi nell’educazione». </a:t>
            </a:r>
          </a:p>
          <a:p>
            <a:r>
              <a:rPr lang="it-IT" sz="2400" dirty="0"/>
              <a:t>(Regni R., 2019)</a:t>
            </a:r>
          </a:p>
        </p:txBody>
      </p:sp>
      <p:pic>
        <p:nvPicPr>
          <p:cNvPr id="13" name="Segnaposto contenuto 6">
            <a:extLst>
              <a:ext uri="{FF2B5EF4-FFF2-40B4-BE49-F238E27FC236}">
                <a16:creationId xmlns:a16="http://schemas.microsoft.com/office/drawing/2014/main" xmlns="" id="{34A41EAF-2C09-4773-8945-1F5BA7DD65A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5400000">
            <a:off x="6884358" y="1020633"/>
            <a:ext cx="4017988" cy="3894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466613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testo 5">
            <a:extLst>
              <a:ext uri="{FF2B5EF4-FFF2-40B4-BE49-F238E27FC236}">
                <a16:creationId xmlns:a16="http://schemas.microsoft.com/office/drawing/2014/main" xmlns="" id="{E96620C1-2930-48EA-9014-81813D487D45}"/>
              </a:ext>
            </a:extLst>
          </p:cNvPr>
          <p:cNvSpPr>
            <a:spLocks noGrp="1"/>
          </p:cNvSpPr>
          <p:nvPr>
            <p:ph type="body" sz="half" idx="2"/>
          </p:nvPr>
        </p:nvSpPr>
        <p:spPr>
          <a:xfrm>
            <a:off x="427085" y="2146300"/>
            <a:ext cx="4292600" cy="3759200"/>
          </a:xfrm>
        </p:spPr>
        <p:txBody>
          <a:bodyPr>
            <a:normAutofit fontScale="92500"/>
          </a:bodyPr>
          <a:lstStyle/>
          <a:p>
            <a:pPr algn="ctr"/>
            <a:r>
              <a:rPr lang="it-IT" sz="2400" b="1" dirty="0"/>
              <a:t>EVIDENZIA </a:t>
            </a:r>
          </a:p>
          <a:p>
            <a:r>
              <a:rPr lang="it-IT" sz="2400" dirty="0"/>
              <a:t>L’IMPORTANZA DELLA </a:t>
            </a:r>
            <a:r>
              <a:rPr lang="it-IT" sz="2400" b="1" dirty="0"/>
              <a:t>APPROPRIATA ORGANIZZAZIONE </a:t>
            </a:r>
            <a:r>
              <a:rPr lang="it-IT" sz="2400" dirty="0"/>
              <a:t>DELL’AMBIENTE E DELLA SPECIALE RELAZIONE CHE, IN QUELL’AMBIENTE, SI VIENE A STABILIRE TRA L’INSEGNANTE E IL BAMBINO.</a:t>
            </a:r>
          </a:p>
          <a:p>
            <a:endParaRPr lang="it-IT" dirty="0"/>
          </a:p>
        </p:txBody>
      </p:sp>
      <p:sp>
        <p:nvSpPr>
          <p:cNvPr id="13" name="Titolo 12">
            <a:extLst>
              <a:ext uri="{FF2B5EF4-FFF2-40B4-BE49-F238E27FC236}">
                <a16:creationId xmlns:a16="http://schemas.microsoft.com/office/drawing/2014/main" xmlns="" id="{68791489-1AAA-454E-9752-6896176F44A0}"/>
              </a:ext>
            </a:extLst>
          </p:cNvPr>
          <p:cNvSpPr>
            <a:spLocks noGrp="1"/>
          </p:cNvSpPr>
          <p:nvPr>
            <p:ph type="title"/>
          </p:nvPr>
        </p:nvSpPr>
        <p:spPr>
          <a:xfrm>
            <a:off x="427086" y="241300"/>
            <a:ext cx="4462416" cy="1905000"/>
          </a:xfrm>
          <a:solidFill>
            <a:schemeClr val="accent6">
              <a:lumMod val="75000"/>
            </a:schemeClr>
          </a:solidFill>
          <a:ln>
            <a:solidFill>
              <a:srgbClr val="FF0000"/>
            </a:solidFill>
          </a:ln>
        </p:spPr>
        <p:txBody>
          <a:bodyPr>
            <a:normAutofit fontScale="90000"/>
          </a:bodyPr>
          <a:lstStyle/>
          <a:p>
            <a:pPr algn="ctr"/>
            <a:r>
              <a:rPr lang="it-IT" b="1" dirty="0">
                <a:solidFill>
                  <a:srgbClr val="002060"/>
                </a:solidFill>
              </a:rPr>
              <a:t>IL MODELLO DI APPRENDIMENTO IPOTIZZATO DA </a:t>
            </a:r>
            <a:br>
              <a:rPr lang="it-IT" b="1" dirty="0">
                <a:solidFill>
                  <a:srgbClr val="002060"/>
                </a:solidFill>
              </a:rPr>
            </a:br>
            <a:r>
              <a:rPr lang="it-IT" sz="4400" b="1" dirty="0">
                <a:solidFill>
                  <a:srgbClr val="002060"/>
                </a:solidFill>
              </a:rPr>
              <a:t>MARIA MONTESSORI</a:t>
            </a:r>
            <a:r>
              <a:rPr lang="it-IT" sz="4400" b="1" dirty="0"/>
              <a:t/>
            </a:r>
            <a:br>
              <a:rPr lang="it-IT" sz="4400" b="1" dirty="0"/>
            </a:br>
            <a:endParaRPr lang="it-IT" dirty="0"/>
          </a:p>
        </p:txBody>
      </p:sp>
      <p:pic>
        <p:nvPicPr>
          <p:cNvPr id="14" name="Segnaposto contenuto 9">
            <a:extLst>
              <a:ext uri="{FF2B5EF4-FFF2-40B4-BE49-F238E27FC236}">
                <a16:creationId xmlns:a16="http://schemas.microsoft.com/office/drawing/2014/main" xmlns="" id="{740D52B6-488E-48A8-8DF4-BBECC6D9C979}"/>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5507037" y="1420812"/>
            <a:ext cx="5953125" cy="4219575"/>
          </a:xfrm>
        </p:spPr>
      </p:pic>
    </p:spTree>
    <p:extLst>
      <p:ext uri="{BB962C8B-B14F-4D97-AF65-F5344CB8AC3E}">
        <p14:creationId xmlns:p14="http://schemas.microsoft.com/office/powerpoint/2010/main" xmlns="" val="2985773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0F5EC55-E5E6-4D2F-B87A-FBD3DB7EDAAC}"/>
              </a:ext>
            </a:extLst>
          </p:cNvPr>
          <p:cNvSpPr>
            <a:spLocks noGrp="1"/>
          </p:cNvSpPr>
          <p:nvPr>
            <p:ph type="title"/>
          </p:nvPr>
        </p:nvSpPr>
        <p:spPr>
          <a:xfrm>
            <a:off x="1444671" y="798973"/>
            <a:ext cx="3273099" cy="2247117"/>
          </a:xfrm>
        </p:spPr>
        <p:txBody>
          <a:bodyPr>
            <a:normAutofit/>
          </a:bodyPr>
          <a:lstStyle/>
          <a:p>
            <a:endParaRPr lang="it-IT" dirty="0"/>
          </a:p>
        </p:txBody>
      </p:sp>
      <p:sp>
        <p:nvSpPr>
          <p:cNvPr id="4" name="Segnaposto testo 3">
            <a:extLst>
              <a:ext uri="{FF2B5EF4-FFF2-40B4-BE49-F238E27FC236}">
                <a16:creationId xmlns:a16="http://schemas.microsoft.com/office/drawing/2014/main" xmlns="" id="{8896B057-A8D7-4EA7-91BF-91313C1BC2AC}"/>
              </a:ext>
            </a:extLst>
          </p:cNvPr>
          <p:cNvSpPr>
            <a:spLocks noGrp="1"/>
          </p:cNvSpPr>
          <p:nvPr>
            <p:ph type="body" sz="half" idx="2"/>
          </p:nvPr>
        </p:nvSpPr>
        <p:spPr>
          <a:xfrm>
            <a:off x="794345" y="3349763"/>
            <a:ext cx="3923424" cy="2248181"/>
          </a:xfrm>
        </p:spPr>
        <p:txBody>
          <a:bodyPr>
            <a:noAutofit/>
          </a:bodyPr>
          <a:lstStyle/>
          <a:p>
            <a:pPr algn="ctr"/>
            <a:r>
              <a:rPr lang="it-IT" sz="2400" dirty="0"/>
              <a:t>LA SUA ORGANIZZAZIONE DELLO SPAZIO, DEGLI ARREDI E DEI MATERIALI RICONOSCE IL </a:t>
            </a:r>
            <a:r>
              <a:rPr lang="it-IT" sz="2400" b="1" dirty="0"/>
              <a:t>PROTAGONISMO </a:t>
            </a:r>
            <a:r>
              <a:rPr lang="it-IT" sz="2400" dirty="0"/>
              <a:t>DEI BAMBINI. </a:t>
            </a:r>
            <a:br>
              <a:rPr lang="it-IT" sz="2400" dirty="0"/>
            </a:br>
            <a:endParaRPr lang="it-IT" sz="2400" dirty="0"/>
          </a:p>
        </p:txBody>
      </p:sp>
      <p:pic>
        <p:nvPicPr>
          <p:cNvPr id="8" name="Immagine 7">
            <a:extLst>
              <a:ext uri="{FF2B5EF4-FFF2-40B4-BE49-F238E27FC236}">
                <a16:creationId xmlns:a16="http://schemas.microsoft.com/office/drawing/2014/main" xmlns="" id="{994C7910-0F74-4E8B-AE67-0AE2CFFB534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94344" y="672536"/>
            <a:ext cx="3923425" cy="2499990"/>
          </a:xfrm>
          <a:prstGeom prst="rect">
            <a:avLst/>
          </a:prstGeom>
        </p:spPr>
      </p:pic>
      <p:sp>
        <p:nvSpPr>
          <p:cNvPr id="11" name="Segnaposto contenuto 10">
            <a:extLst>
              <a:ext uri="{FF2B5EF4-FFF2-40B4-BE49-F238E27FC236}">
                <a16:creationId xmlns:a16="http://schemas.microsoft.com/office/drawing/2014/main" xmlns="" id="{0D577659-5ED5-4B37-B45B-C1B10FE64199}"/>
              </a:ext>
            </a:extLst>
          </p:cNvPr>
          <p:cNvSpPr>
            <a:spLocks noGrp="1"/>
          </p:cNvSpPr>
          <p:nvPr>
            <p:ph idx="1"/>
          </p:nvPr>
        </p:nvSpPr>
        <p:spPr>
          <a:xfrm>
            <a:off x="5043714" y="431800"/>
            <a:ext cx="6012470" cy="5026000"/>
          </a:xfrm>
        </p:spPr>
        <p:txBody>
          <a:bodyPr>
            <a:noAutofit/>
          </a:bodyPr>
          <a:lstStyle/>
          <a:p>
            <a:pPr>
              <a:buFont typeface="Wingdings" panose="05000000000000000000" pitchFamily="2" charset="2"/>
              <a:buChar char="v"/>
            </a:pPr>
            <a:r>
              <a:rPr lang="it-IT" sz="2400" dirty="0"/>
              <a:t>I MATERIALI SONO AD ALTEZZA DI BAMBINO</a:t>
            </a:r>
          </a:p>
          <a:p>
            <a:pPr>
              <a:buFont typeface="Wingdings" panose="05000000000000000000" pitchFamily="2" charset="2"/>
              <a:buChar char="v"/>
            </a:pPr>
            <a:r>
              <a:rPr lang="it-IT" sz="2400" dirty="0"/>
              <a:t>GLI SPAZI SONO RICONOSCIBILI IN BASE AI MATERIALI CONTENUTI </a:t>
            </a:r>
          </a:p>
          <a:p>
            <a:pPr>
              <a:buFont typeface="Wingdings" panose="05000000000000000000" pitchFamily="2" charset="2"/>
              <a:buChar char="v"/>
            </a:pPr>
            <a:r>
              <a:rPr lang="it-IT" sz="2400" dirty="0"/>
              <a:t>GLI SPAZI ORIENTANO I BAMBINI RISPETTO A QUALE TIPO DI ATTIVITÀ È POSSIBILE SVOLGERE IN UN DETERMINATO LUOGO (ANGOLO) </a:t>
            </a:r>
          </a:p>
          <a:p>
            <a:pPr>
              <a:buFont typeface="Wingdings" panose="05000000000000000000" pitchFamily="2" charset="2"/>
              <a:buChar char="v"/>
            </a:pPr>
            <a:r>
              <a:rPr lang="it-IT" sz="2400" dirty="0"/>
              <a:t>I BANCHI NON SONO PIÙ FRONTALI ALLA CATTEDRA. QUEST’ULTIMA SPARISCE, PER DARE MAGGIORE POSSIBILITÀ DI MOVIMENTO AI BAMBINI.</a:t>
            </a:r>
          </a:p>
        </p:txBody>
      </p:sp>
      <p:sp>
        <p:nvSpPr>
          <p:cNvPr id="12" name="Freccia a destra 11">
            <a:extLst>
              <a:ext uri="{FF2B5EF4-FFF2-40B4-BE49-F238E27FC236}">
                <a16:creationId xmlns:a16="http://schemas.microsoft.com/office/drawing/2014/main" xmlns="" id="{56C175A2-F9F5-4160-963C-7CF845FB8B96}"/>
              </a:ext>
            </a:extLst>
          </p:cNvPr>
          <p:cNvSpPr/>
          <p:nvPr/>
        </p:nvSpPr>
        <p:spPr>
          <a:xfrm>
            <a:off x="1394592" y="5597351"/>
            <a:ext cx="2324100" cy="407021"/>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1568539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a:extLst>
              <a:ext uri="{FF2B5EF4-FFF2-40B4-BE49-F238E27FC236}">
                <a16:creationId xmlns:a16="http://schemas.microsoft.com/office/drawing/2014/main" xmlns="" id="{D15491F9-D41F-4799-BFE7-91A8FD78B327}"/>
              </a:ext>
            </a:extLst>
          </p:cNvPr>
          <p:cNvSpPr>
            <a:spLocks noGrp="1"/>
          </p:cNvSpPr>
          <p:nvPr>
            <p:ph type="title"/>
          </p:nvPr>
        </p:nvSpPr>
        <p:spPr>
          <a:xfrm>
            <a:off x="1451579" y="381001"/>
            <a:ext cx="9603275" cy="749299"/>
          </a:xfrm>
          <a:solidFill>
            <a:schemeClr val="accent6">
              <a:lumMod val="75000"/>
            </a:schemeClr>
          </a:solidFill>
          <a:ln>
            <a:solidFill>
              <a:srgbClr val="FF0000"/>
            </a:solidFill>
          </a:ln>
        </p:spPr>
        <p:txBody>
          <a:bodyPr>
            <a:normAutofit/>
          </a:bodyPr>
          <a:lstStyle/>
          <a:p>
            <a:pPr algn="ctr"/>
            <a:r>
              <a:rPr lang="it-IT" sz="4400" dirty="0"/>
              <a:t>«MENTE ASSORBENTE»</a:t>
            </a:r>
            <a:endParaRPr lang="it-IT" dirty="0"/>
          </a:p>
        </p:txBody>
      </p:sp>
      <p:sp>
        <p:nvSpPr>
          <p:cNvPr id="9" name="Segnaposto contenuto 8">
            <a:extLst>
              <a:ext uri="{FF2B5EF4-FFF2-40B4-BE49-F238E27FC236}">
                <a16:creationId xmlns:a16="http://schemas.microsoft.com/office/drawing/2014/main" xmlns="" id="{D8E046D4-49A5-4ED6-A2D2-9BDA03C32BDF}"/>
              </a:ext>
            </a:extLst>
          </p:cNvPr>
          <p:cNvSpPr>
            <a:spLocks noGrp="1"/>
          </p:cNvSpPr>
          <p:nvPr>
            <p:ph idx="1"/>
          </p:nvPr>
        </p:nvSpPr>
        <p:spPr>
          <a:xfrm>
            <a:off x="787400" y="1320800"/>
            <a:ext cx="10820399" cy="4145545"/>
          </a:xfrm>
          <a:solidFill>
            <a:schemeClr val="bg1"/>
          </a:solidFill>
        </p:spPr>
        <p:txBody>
          <a:bodyPr>
            <a:noAutofit/>
          </a:bodyPr>
          <a:lstStyle/>
          <a:p>
            <a:pPr algn="ctr"/>
            <a:r>
              <a:rPr lang="it-IT" sz="2400" dirty="0"/>
              <a:t>IL BAMBINO ASSORBE IN MANIERA GLOBALE, ACCOGLIE “IL TUTTO”. UN ASSORBIMENTO COSÌ GLOBALE NON PUÒ ESSERE COSCIENTE: INFATTI IL BAMBINO APPRENDE TUTTO INCONSAPEVOLMENTE E SOLO SUCCESSIVAMENTE, ATTRAVERSO UN REALE E ATTIVO RAPPORTO CON L’AMBIENTE E IL FARE, SVILUPPA UNA VERA E PROPRIA STRUTTURAZIONE DELLA CONOSCENZA, CONSENTENDO COSÌ UN PASSAGGIO A POCO A POCO DALL'INCONSCIO (CIOÈ DAL PRIMO ASSORBIMENTO GLOBALE) ALLA COSCIENZA.</a:t>
            </a:r>
          </a:p>
          <a:p>
            <a:pPr algn="ctr"/>
            <a:r>
              <a:rPr lang="it-IT" sz="1800" dirty="0"/>
              <a:t>(M. MONTESSORI, LA MENTE DEL BAMBINO).</a:t>
            </a:r>
          </a:p>
        </p:txBody>
      </p:sp>
    </p:spTree>
    <p:extLst>
      <p:ext uri="{BB962C8B-B14F-4D97-AF65-F5344CB8AC3E}">
        <p14:creationId xmlns:p14="http://schemas.microsoft.com/office/powerpoint/2010/main" xmlns="" val="4269916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3DE99DCD-44A3-4BF5-B123-7401D3AE56F2}"/>
              </a:ext>
            </a:extLst>
          </p:cNvPr>
          <p:cNvSpPr>
            <a:spLocks noGrp="1"/>
          </p:cNvSpPr>
          <p:nvPr>
            <p:ph type="title"/>
          </p:nvPr>
        </p:nvSpPr>
        <p:spPr>
          <a:xfrm>
            <a:off x="545474" y="762000"/>
            <a:ext cx="3935689" cy="1689100"/>
          </a:xfrm>
          <a:solidFill>
            <a:schemeClr val="accent6">
              <a:lumMod val="75000"/>
            </a:schemeClr>
          </a:solidFill>
          <a:ln>
            <a:solidFill>
              <a:srgbClr val="FF0000"/>
            </a:solidFill>
          </a:ln>
        </p:spPr>
        <p:txBody>
          <a:bodyPr>
            <a:normAutofit fontScale="90000"/>
          </a:bodyPr>
          <a:lstStyle/>
          <a:p>
            <a:r>
              <a:rPr lang="it-IT" sz="4400" b="1" dirty="0">
                <a:solidFill>
                  <a:srgbClr val="002060"/>
                </a:solidFill>
              </a:rPr>
              <a:t/>
            </a:r>
            <a:br>
              <a:rPr lang="it-IT" sz="4400" b="1" dirty="0">
                <a:solidFill>
                  <a:srgbClr val="002060"/>
                </a:solidFill>
              </a:rPr>
            </a:br>
            <a:r>
              <a:rPr lang="it-IT" sz="4400" b="1" dirty="0">
                <a:solidFill>
                  <a:srgbClr val="002060"/>
                </a:solidFill>
              </a:rPr>
              <a:t/>
            </a:r>
            <a:br>
              <a:rPr lang="it-IT" sz="4400" b="1" dirty="0">
                <a:solidFill>
                  <a:srgbClr val="002060"/>
                </a:solidFill>
              </a:rPr>
            </a:br>
            <a:r>
              <a:rPr lang="it-IT" sz="4400" b="1" dirty="0">
                <a:solidFill>
                  <a:srgbClr val="002060"/>
                </a:solidFill>
              </a:rPr>
              <a:t/>
            </a:r>
            <a:br>
              <a:rPr lang="it-IT" sz="4400" b="1" dirty="0">
                <a:solidFill>
                  <a:srgbClr val="002060"/>
                </a:solidFill>
              </a:rPr>
            </a:br>
            <a:r>
              <a:rPr lang="it-IT" sz="4400" b="1" dirty="0">
                <a:solidFill>
                  <a:srgbClr val="002060"/>
                </a:solidFill>
              </a:rPr>
              <a:t/>
            </a:r>
            <a:br>
              <a:rPr lang="it-IT" sz="4400" b="1" dirty="0">
                <a:solidFill>
                  <a:srgbClr val="002060"/>
                </a:solidFill>
              </a:rPr>
            </a:br>
            <a:r>
              <a:rPr lang="it-IT" sz="4400" b="1" dirty="0">
                <a:solidFill>
                  <a:srgbClr val="002060"/>
                </a:solidFill>
              </a:rPr>
              <a:t>		ROSA </a:t>
            </a:r>
            <a:br>
              <a:rPr lang="it-IT" sz="4400" b="1" dirty="0">
                <a:solidFill>
                  <a:srgbClr val="002060"/>
                </a:solidFill>
              </a:rPr>
            </a:br>
            <a:r>
              <a:rPr lang="it-IT" sz="4400" b="1" dirty="0">
                <a:solidFill>
                  <a:srgbClr val="002060"/>
                </a:solidFill>
              </a:rPr>
              <a:t>		AGAZZI</a:t>
            </a:r>
          </a:p>
        </p:txBody>
      </p:sp>
      <p:sp>
        <p:nvSpPr>
          <p:cNvPr id="6" name="Segnaposto contenuto 5">
            <a:extLst>
              <a:ext uri="{FF2B5EF4-FFF2-40B4-BE49-F238E27FC236}">
                <a16:creationId xmlns:a16="http://schemas.microsoft.com/office/drawing/2014/main" xmlns="" id="{B320E56E-492E-4540-9FC8-6D3BA3B5295F}"/>
              </a:ext>
            </a:extLst>
          </p:cNvPr>
          <p:cNvSpPr>
            <a:spLocks noGrp="1"/>
          </p:cNvSpPr>
          <p:nvPr>
            <p:ph sz="quarter" idx="13"/>
          </p:nvPr>
        </p:nvSpPr>
        <p:spPr>
          <a:xfrm>
            <a:off x="4940300" y="228600"/>
            <a:ext cx="7251700" cy="5562599"/>
          </a:xfrm>
          <a:solidFill>
            <a:schemeClr val="bg1"/>
          </a:solidFill>
        </p:spPr>
        <p:txBody>
          <a:bodyPr>
            <a:noAutofit/>
          </a:bodyPr>
          <a:lstStyle/>
          <a:p>
            <a:r>
              <a:rPr lang="it-IT" sz="2400" dirty="0"/>
              <a:t>SOSTIENE UN </a:t>
            </a:r>
            <a:r>
              <a:rPr lang="it-IT" sz="2400" b="1" dirty="0"/>
              <a:t>RUOLO INDIRETTO </a:t>
            </a:r>
            <a:r>
              <a:rPr lang="it-IT" sz="2400" dirty="0"/>
              <a:t>DELL’INSEGNANTE</a:t>
            </a:r>
          </a:p>
          <a:p>
            <a:pPr marL="0" indent="0" algn="ctr">
              <a:buNone/>
            </a:pPr>
            <a:r>
              <a:rPr lang="it-IT" sz="2400" dirty="0"/>
              <a:t>   (E QUESTO INFLUISCE SUL MODO DI ORGANIZZARE GLI SPAZI) :</a:t>
            </a:r>
          </a:p>
          <a:p>
            <a:r>
              <a:rPr lang="it-IT" sz="2400" dirty="0"/>
              <a:t> IL MAESTRO PREDISPONE CONTESTI, SPAZI, MATERIALI, GRUPPI E FAVORISCE L’ATTIVITÀ DEI BAMBINI. </a:t>
            </a:r>
          </a:p>
          <a:p>
            <a:r>
              <a:rPr lang="it-IT" sz="2400" dirty="0"/>
              <a:t>I CONTENUTI O I PRODOTTI FINALI DELLE ATTIVITÀ SVOLTE NON SONO PREDEFINITI IN PARTENZA, MA COSTRUITI IN ITINERE VALORIZZANDO IL PROCESSO E TUTTE LE SUE IMPLICAZIONI: IPOTESI, NEGOZIAZIONI, CREATIVITÀ</a:t>
            </a:r>
          </a:p>
        </p:txBody>
      </p:sp>
      <p:sp>
        <p:nvSpPr>
          <p:cNvPr id="7" name="Segnaposto testo 6">
            <a:extLst>
              <a:ext uri="{FF2B5EF4-FFF2-40B4-BE49-F238E27FC236}">
                <a16:creationId xmlns:a16="http://schemas.microsoft.com/office/drawing/2014/main" xmlns="" id="{CDD92150-8DBD-47BD-9050-F51A265ED314}"/>
              </a:ext>
            </a:extLst>
          </p:cNvPr>
          <p:cNvSpPr>
            <a:spLocks noGrp="1"/>
          </p:cNvSpPr>
          <p:nvPr>
            <p:ph type="body" sz="half" idx="2"/>
          </p:nvPr>
        </p:nvSpPr>
        <p:spPr>
          <a:xfrm>
            <a:off x="913774" y="2578100"/>
            <a:ext cx="3935689" cy="3213100"/>
          </a:xfrm>
        </p:spPr>
        <p:txBody>
          <a:bodyPr/>
          <a:lstStyle/>
          <a:p>
            <a:endParaRPr lang="it-IT" dirty="0"/>
          </a:p>
        </p:txBody>
      </p:sp>
      <p:pic>
        <p:nvPicPr>
          <p:cNvPr id="5" name="Segnaposto contenuto 3" descr="Immagine che contiene figlio, persona, piccolo, interni&#10;&#10;Descrizione generata automaticamente">
            <a:extLst>
              <a:ext uri="{FF2B5EF4-FFF2-40B4-BE49-F238E27FC236}">
                <a16:creationId xmlns:a16="http://schemas.microsoft.com/office/drawing/2014/main" xmlns="" id="{B9754A56-2BAB-401D-BFE2-D15AA542A4D9}"/>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tretch/>
        </p:blipFill>
        <p:spPr>
          <a:xfrm>
            <a:off x="545474" y="2730500"/>
            <a:ext cx="4303989" cy="3060700"/>
          </a:xfrm>
          <a:prstGeom prst="rect">
            <a:avLst/>
          </a:prstGeom>
        </p:spPr>
      </p:pic>
      <p:pic>
        <p:nvPicPr>
          <p:cNvPr id="4" name="Immagine 3">
            <a:extLst>
              <a:ext uri="{FF2B5EF4-FFF2-40B4-BE49-F238E27FC236}">
                <a16:creationId xmlns:a16="http://schemas.microsoft.com/office/drawing/2014/main" xmlns="" id="{C63F13F9-72DA-4BD9-A51F-5BA13D64ED9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5474" y="787400"/>
            <a:ext cx="1461126" cy="1663700"/>
          </a:xfrm>
          <a:prstGeom prst="rect">
            <a:avLst/>
          </a:prstGeom>
        </p:spPr>
      </p:pic>
    </p:spTree>
    <p:extLst>
      <p:ext uri="{BB962C8B-B14F-4D97-AF65-F5344CB8AC3E}">
        <p14:creationId xmlns:p14="http://schemas.microsoft.com/office/powerpoint/2010/main" xmlns="" val="3538783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AF3D39E-BA7B-42A5-8FDC-5689674EBF19}"/>
              </a:ext>
            </a:extLst>
          </p:cNvPr>
          <p:cNvSpPr>
            <a:spLocks noGrp="1"/>
          </p:cNvSpPr>
          <p:nvPr>
            <p:ph type="title"/>
          </p:nvPr>
        </p:nvSpPr>
        <p:spPr>
          <a:xfrm>
            <a:off x="939801" y="406400"/>
            <a:ext cx="10115054" cy="1206499"/>
          </a:xfrm>
          <a:solidFill>
            <a:schemeClr val="accent6">
              <a:lumMod val="75000"/>
            </a:schemeClr>
          </a:solidFill>
          <a:ln>
            <a:solidFill>
              <a:srgbClr val="FF0000"/>
            </a:solidFill>
          </a:ln>
        </p:spPr>
        <p:txBody>
          <a:bodyPr>
            <a:noAutofit/>
          </a:bodyPr>
          <a:lstStyle/>
          <a:p>
            <a:pPr algn="ctr"/>
            <a:r>
              <a:rPr lang="it-IT" sz="4000" b="1" dirty="0">
                <a:solidFill>
                  <a:srgbClr val="002060"/>
                </a:solidFill>
              </a:rPr>
              <a:t>ALCUNI INDICATORI PER COMPRENDERE IL LIVELLO DI DIDATTICA INDIRETTA</a:t>
            </a:r>
            <a:r>
              <a:rPr lang="it-IT" sz="4000" dirty="0">
                <a:solidFill>
                  <a:srgbClr val="002060"/>
                </a:solidFill>
              </a:rPr>
              <a:t/>
            </a:r>
            <a:br>
              <a:rPr lang="it-IT" sz="4000" dirty="0">
                <a:solidFill>
                  <a:srgbClr val="002060"/>
                </a:solidFill>
              </a:rPr>
            </a:br>
            <a:endParaRPr lang="it-IT" sz="4000" dirty="0">
              <a:solidFill>
                <a:srgbClr val="002060"/>
              </a:solidFill>
            </a:endParaRPr>
          </a:p>
        </p:txBody>
      </p:sp>
      <p:sp>
        <p:nvSpPr>
          <p:cNvPr id="3" name="Segnaposto contenuto 2">
            <a:extLst>
              <a:ext uri="{FF2B5EF4-FFF2-40B4-BE49-F238E27FC236}">
                <a16:creationId xmlns:a16="http://schemas.microsoft.com/office/drawing/2014/main" xmlns="" id="{BFEC07CE-837B-483A-9275-B668724BDAB9}"/>
              </a:ext>
            </a:extLst>
          </p:cNvPr>
          <p:cNvSpPr>
            <a:spLocks noGrp="1"/>
          </p:cNvSpPr>
          <p:nvPr>
            <p:ph idx="1"/>
          </p:nvPr>
        </p:nvSpPr>
        <p:spPr>
          <a:xfrm>
            <a:off x="939801" y="1803400"/>
            <a:ext cx="10115053" cy="3662946"/>
          </a:xfrm>
          <a:solidFill>
            <a:schemeClr val="accent4">
              <a:lumMod val="20000"/>
              <a:lumOff val="80000"/>
            </a:schemeClr>
          </a:solidFill>
        </p:spPr>
        <p:txBody>
          <a:bodyPr>
            <a:noAutofit/>
          </a:bodyPr>
          <a:lstStyle/>
          <a:p>
            <a:r>
              <a:rPr lang="it-IT" sz="2400" dirty="0">
                <a:solidFill>
                  <a:srgbClr val="002060"/>
                </a:solidFill>
              </a:rPr>
              <a:t> LE CARATTERISTICHE DEL MATERIALE (QUELLO NON STRUTTURATO È DA PRIVILEGIARE) </a:t>
            </a:r>
          </a:p>
          <a:p>
            <a:r>
              <a:rPr lang="it-IT" sz="2400" dirty="0">
                <a:solidFill>
                  <a:srgbClr val="002060"/>
                </a:solidFill>
              </a:rPr>
              <a:t> L’ATTEGGIAMENTO DELL’INSEGNANTE: SOSTIENE, MOTIVA, ASCOLTA, È INTERESSATA ALLE IPOTESI DEI BAMBINI …, OPPURE SPIEGA E CONTROLLA CHE TUTTO SIA FATTO SECONDO UN PRECISO MODELLO? </a:t>
            </a:r>
          </a:p>
          <a:p>
            <a:r>
              <a:rPr lang="it-IT" sz="2400" dirty="0">
                <a:solidFill>
                  <a:srgbClr val="002060"/>
                </a:solidFill>
              </a:rPr>
              <a:t> L’IMPOSTAZIONE DELLO SPAZIO: - GLI AMBIENTI NON SONO IMPERSONALI E ASETTICI</a:t>
            </a:r>
          </a:p>
        </p:txBody>
      </p:sp>
    </p:spTree>
    <p:extLst>
      <p:ext uri="{BB962C8B-B14F-4D97-AF65-F5344CB8AC3E}">
        <p14:creationId xmlns:p14="http://schemas.microsoft.com/office/powerpoint/2010/main" xmlns="" val="3384267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3CE18821-FC06-4155-948F-B8CDC508470B}"/>
              </a:ext>
            </a:extLst>
          </p:cNvPr>
          <p:cNvSpPr>
            <a:spLocks noGrp="1"/>
          </p:cNvSpPr>
          <p:nvPr>
            <p:ph type="title"/>
          </p:nvPr>
        </p:nvSpPr>
        <p:spPr>
          <a:xfrm>
            <a:off x="609599" y="1"/>
            <a:ext cx="11266713" cy="723900"/>
          </a:xfrm>
          <a:solidFill>
            <a:srgbClr val="00B0F0"/>
          </a:solidFill>
          <a:ln>
            <a:solidFill>
              <a:srgbClr val="FF0000"/>
            </a:solidFill>
          </a:ln>
        </p:spPr>
        <p:txBody>
          <a:bodyPr>
            <a:normAutofit/>
          </a:bodyPr>
          <a:lstStyle/>
          <a:p>
            <a:pPr algn="ctr"/>
            <a:r>
              <a:rPr lang="it-IT" sz="4000" b="1" dirty="0"/>
              <a:t>Il corpo come risorsa</a:t>
            </a:r>
          </a:p>
        </p:txBody>
      </p:sp>
      <p:sp>
        <p:nvSpPr>
          <p:cNvPr id="3" name="Segnaposto contenuto 2">
            <a:extLst>
              <a:ext uri="{FF2B5EF4-FFF2-40B4-BE49-F238E27FC236}">
                <a16:creationId xmlns:a16="http://schemas.microsoft.com/office/drawing/2014/main" xmlns="" id="{06241014-DC28-4ACD-93E4-4AC9DA7EEBEE}"/>
              </a:ext>
            </a:extLst>
          </p:cNvPr>
          <p:cNvSpPr>
            <a:spLocks noGrp="1"/>
          </p:cNvSpPr>
          <p:nvPr>
            <p:ph idx="1"/>
          </p:nvPr>
        </p:nvSpPr>
        <p:spPr>
          <a:xfrm>
            <a:off x="5346700" y="863599"/>
            <a:ext cx="6529612" cy="3683001"/>
          </a:xfrm>
        </p:spPr>
        <p:style>
          <a:lnRef idx="2">
            <a:schemeClr val="accent6"/>
          </a:lnRef>
          <a:fillRef idx="1">
            <a:schemeClr val="lt1"/>
          </a:fillRef>
          <a:effectRef idx="0">
            <a:schemeClr val="accent6"/>
          </a:effectRef>
          <a:fontRef idx="minor">
            <a:schemeClr val="dk1"/>
          </a:fontRef>
        </p:style>
        <p:txBody>
          <a:bodyPr>
            <a:noAutofit/>
          </a:bodyPr>
          <a:lstStyle/>
          <a:p>
            <a:pPr marL="0" indent="0" algn="ctr">
              <a:buNone/>
            </a:pPr>
            <a:r>
              <a:rPr lang="it-IT" sz="3200" dirty="0"/>
              <a:t>PER L’AUTOSTIMA, L’APPRENDIMENTO, LA MATURAZIONE DELL’IDENTITÀ, LA CONOSCENZA DI SE STESSI E DEGLI ALTRI … PER ENTRARE E STARE IN RELAZIONE … PER CONOSCERE GLI SPAZI E L’AMBIENTE</a:t>
            </a:r>
          </a:p>
        </p:txBody>
      </p:sp>
      <p:sp>
        <p:nvSpPr>
          <p:cNvPr id="4" name="Segnaposto testo 3">
            <a:extLst>
              <a:ext uri="{FF2B5EF4-FFF2-40B4-BE49-F238E27FC236}">
                <a16:creationId xmlns:a16="http://schemas.microsoft.com/office/drawing/2014/main" xmlns="" id="{5F34E8F9-39DD-4A1E-95BA-50725CDAE2B6}"/>
              </a:ext>
            </a:extLst>
          </p:cNvPr>
          <p:cNvSpPr>
            <a:spLocks noGrp="1"/>
          </p:cNvSpPr>
          <p:nvPr>
            <p:ph type="body" sz="half" idx="2"/>
          </p:nvPr>
        </p:nvSpPr>
        <p:spPr>
          <a:xfrm>
            <a:off x="2070100" y="4902199"/>
            <a:ext cx="8953499" cy="1092201"/>
          </a:xfrm>
        </p:spPr>
        <p:style>
          <a:lnRef idx="1">
            <a:schemeClr val="accent6"/>
          </a:lnRef>
          <a:fillRef idx="3">
            <a:schemeClr val="accent6"/>
          </a:fillRef>
          <a:effectRef idx="2">
            <a:schemeClr val="accent6"/>
          </a:effectRef>
          <a:fontRef idx="minor">
            <a:schemeClr val="lt1"/>
          </a:fontRef>
        </p:style>
        <p:txBody>
          <a:bodyPr>
            <a:normAutofit/>
          </a:bodyPr>
          <a:lstStyle/>
          <a:p>
            <a:pPr algn="ctr"/>
            <a:r>
              <a:rPr lang="it-IT" sz="4000" dirty="0">
                <a:solidFill>
                  <a:srgbClr val="002060"/>
                </a:solidFill>
              </a:rPr>
              <a:t>NON SOLO DA CON..TENERE</a:t>
            </a:r>
          </a:p>
        </p:txBody>
      </p:sp>
      <p:pic>
        <p:nvPicPr>
          <p:cNvPr id="7" name="Segnaposto immagine 5">
            <a:extLst>
              <a:ext uri="{FF2B5EF4-FFF2-40B4-BE49-F238E27FC236}">
                <a16:creationId xmlns:a16="http://schemas.microsoft.com/office/drawing/2014/main" xmlns="" id="{0C6C03F8-94F9-47CA-B4D9-2D67E8758660}"/>
              </a:ext>
            </a:extLst>
          </p:cNvPr>
          <p:cNvPicPr>
            <a:picLocks noChangeAspect="1"/>
          </p:cNvPicPr>
          <p:nvPr/>
        </p:nvPicPr>
        <p:blipFill>
          <a:blip r:embed="rId2" cstate="print">
            <a:extLst>
              <a:ext uri="{28A0092B-C50C-407E-A947-70E740481C1C}">
                <a14:useLocalDpi xmlns:a14="http://schemas.microsoft.com/office/drawing/2010/main" xmlns="" val="0"/>
              </a:ext>
            </a:extLst>
          </a:blip>
          <a:srcRect l="2508" r="2508"/>
          <a:stretch>
            <a:fillRect/>
          </a:stretch>
        </p:blipFill>
        <p:spPr>
          <a:xfrm>
            <a:off x="217776" y="863599"/>
            <a:ext cx="4989223" cy="3797301"/>
          </a:xfrm>
          <a:prstGeom prst="rect">
            <a:avLst/>
          </a:prstGeom>
        </p:spPr>
      </p:pic>
    </p:spTree>
    <p:extLst>
      <p:ext uri="{BB962C8B-B14F-4D97-AF65-F5344CB8AC3E}">
        <p14:creationId xmlns:p14="http://schemas.microsoft.com/office/powerpoint/2010/main" xmlns="" val="2875092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7D768B30-CCEB-424B-9653-620215D6A65F}"/>
              </a:ext>
            </a:extLst>
          </p:cNvPr>
          <p:cNvSpPr>
            <a:spLocks noGrp="1"/>
          </p:cNvSpPr>
          <p:nvPr>
            <p:ph type="title"/>
          </p:nvPr>
        </p:nvSpPr>
        <p:spPr>
          <a:xfrm>
            <a:off x="292100" y="342901"/>
            <a:ext cx="11277600" cy="831056"/>
          </a:xfrm>
          <a:solidFill>
            <a:schemeClr val="accent6">
              <a:lumMod val="75000"/>
            </a:schemeClr>
          </a:solidFill>
          <a:ln>
            <a:solidFill>
              <a:srgbClr val="FF0000"/>
            </a:solidFill>
          </a:ln>
        </p:spPr>
        <p:txBody>
          <a:bodyPr>
            <a:noAutofit/>
          </a:bodyPr>
          <a:lstStyle/>
          <a:p>
            <a:pPr algn="ctr"/>
            <a:r>
              <a:rPr lang="it-IT" sz="3200" b="1" i="1" dirty="0">
                <a:solidFill>
                  <a:srgbClr val="FF0000"/>
                </a:solidFill>
              </a:rPr>
              <a:t/>
            </a:r>
            <a:br>
              <a:rPr lang="it-IT" sz="3200" b="1" i="1" dirty="0">
                <a:solidFill>
                  <a:srgbClr val="FF0000"/>
                </a:solidFill>
              </a:rPr>
            </a:br>
            <a:r>
              <a:rPr lang="it-IT" sz="3200" b="1" i="1" dirty="0">
                <a:solidFill>
                  <a:srgbClr val="FF0000"/>
                </a:solidFill>
              </a:rPr>
              <a:t/>
            </a:r>
            <a:br>
              <a:rPr lang="it-IT" sz="3200" b="1" i="1" dirty="0">
                <a:solidFill>
                  <a:srgbClr val="FF0000"/>
                </a:solidFill>
              </a:rPr>
            </a:br>
            <a:r>
              <a:rPr lang="it-IT" sz="3200" b="1" i="1" dirty="0">
                <a:solidFill>
                  <a:srgbClr val="FF0000"/>
                </a:solidFill>
              </a:rPr>
              <a:t/>
            </a:r>
            <a:br>
              <a:rPr lang="it-IT" sz="3200" b="1" i="1" dirty="0">
                <a:solidFill>
                  <a:srgbClr val="FF0000"/>
                </a:solidFill>
              </a:rPr>
            </a:br>
            <a:r>
              <a:rPr lang="it-IT" sz="3600" b="1" i="1" dirty="0">
                <a:solidFill>
                  <a:srgbClr val="002060"/>
                </a:solidFill>
              </a:rPr>
              <a:t>ESPLORAZIONE DELL’AMBIENTE IN MODO NON GUIDATO</a:t>
            </a:r>
          </a:p>
        </p:txBody>
      </p:sp>
      <p:sp>
        <p:nvSpPr>
          <p:cNvPr id="4" name="Segnaposto testo 3">
            <a:extLst>
              <a:ext uri="{FF2B5EF4-FFF2-40B4-BE49-F238E27FC236}">
                <a16:creationId xmlns:a16="http://schemas.microsoft.com/office/drawing/2014/main" xmlns="" id="{5E26F2A3-7CAD-43D9-877A-EC977E0B61F3}"/>
              </a:ext>
            </a:extLst>
          </p:cNvPr>
          <p:cNvSpPr>
            <a:spLocks noGrp="1"/>
          </p:cNvSpPr>
          <p:nvPr>
            <p:ph type="body" sz="half" idx="2"/>
          </p:nvPr>
        </p:nvSpPr>
        <p:spPr>
          <a:xfrm>
            <a:off x="393701" y="1663700"/>
            <a:ext cx="5702300" cy="4020343"/>
          </a:xfrm>
          <a:solidFill>
            <a:schemeClr val="accent5">
              <a:lumMod val="20000"/>
              <a:lumOff val="80000"/>
            </a:schemeClr>
          </a:solidFill>
        </p:spPr>
        <p:txBody>
          <a:bodyPr>
            <a:noAutofit/>
          </a:bodyPr>
          <a:lstStyle/>
          <a:p>
            <a:r>
              <a:rPr lang="it-IT" sz="3200" dirty="0"/>
              <a:t>IL BAMBINO, CHE STA CREANDO LE SUE STRUTTURE, ASSUME CONOSCENZE E CONTEMPORANEAMENTE SVILUPPA LE PROPRIE AREE CELEBRALI.</a:t>
            </a:r>
          </a:p>
          <a:p>
            <a:endParaRPr lang="it-IT" sz="2400" dirty="0"/>
          </a:p>
        </p:txBody>
      </p:sp>
      <p:pic>
        <p:nvPicPr>
          <p:cNvPr id="8" name="Segnaposto contenuto 5">
            <a:extLst>
              <a:ext uri="{FF2B5EF4-FFF2-40B4-BE49-F238E27FC236}">
                <a16:creationId xmlns:a16="http://schemas.microsoft.com/office/drawing/2014/main" xmlns="" id="{E9260F9B-A8C3-4EC1-AD57-0C64B804DD5F}"/>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6273800" y="1663700"/>
            <a:ext cx="5295900" cy="3829843"/>
          </a:xfrm>
        </p:spPr>
      </p:pic>
    </p:spTree>
    <p:extLst>
      <p:ext uri="{BB962C8B-B14F-4D97-AF65-F5344CB8AC3E}">
        <p14:creationId xmlns:p14="http://schemas.microsoft.com/office/powerpoint/2010/main" xmlns="" val="1364171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63F4E8FD-C13D-420D-BCB8-EB2F6E13BCE7}"/>
              </a:ext>
            </a:extLst>
          </p:cNvPr>
          <p:cNvSpPr>
            <a:spLocks noGrp="1"/>
          </p:cNvSpPr>
          <p:nvPr>
            <p:ph type="title"/>
          </p:nvPr>
        </p:nvSpPr>
        <p:spPr>
          <a:xfrm>
            <a:off x="381002" y="279400"/>
            <a:ext cx="5562598" cy="1651000"/>
          </a:xfrm>
        </p:spPr>
        <p:style>
          <a:lnRef idx="1">
            <a:schemeClr val="accent5"/>
          </a:lnRef>
          <a:fillRef idx="2">
            <a:schemeClr val="accent5"/>
          </a:fillRef>
          <a:effectRef idx="1">
            <a:schemeClr val="accent5"/>
          </a:effectRef>
          <a:fontRef idx="minor">
            <a:schemeClr val="dk1"/>
          </a:fontRef>
        </p:style>
        <p:txBody>
          <a:bodyPr>
            <a:noAutofit/>
          </a:bodyPr>
          <a:lstStyle/>
          <a:p>
            <a:pPr algn="ctr"/>
            <a:r>
              <a:rPr lang="it-IT" sz="4000" b="1" i="1" dirty="0">
                <a:solidFill>
                  <a:srgbClr val="FF0000"/>
                </a:solidFill>
              </a:rPr>
              <a:t>“una terza educazione”</a:t>
            </a:r>
            <a:endParaRPr lang="it-IT" sz="4000" dirty="0"/>
          </a:p>
        </p:txBody>
      </p:sp>
      <p:sp>
        <p:nvSpPr>
          <p:cNvPr id="4" name="Segnaposto testo 3">
            <a:extLst>
              <a:ext uri="{FF2B5EF4-FFF2-40B4-BE49-F238E27FC236}">
                <a16:creationId xmlns:a16="http://schemas.microsoft.com/office/drawing/2014/main" xmlns="" id="{2761E129-C257-49A4-9272-A35DA66E24BE}"/>
              </a:ext>
            </a:extLst>
          </p:cNvPr>
          <p:cNvSpPr>
            <a:spLocks noGrp="1"/>
          </p:cNvSpPr>
          <p:nvPr>
            <p:ph type="body" sz="half" idx="2"/>
          </p:nvPr>
        </p:nvSpPr>
        <p:spPr>
          <a:xfrm>
            <a:off x="228600" y="2311400"/>
            <a:ext cx="5295900" cy="3619500"/>
          </a:xfrm>
        </p:spPr>
        <p:txBody>
          <a:bodyPr>
            <a:noAutofit/>
          </a:bodyPr>
          <a:lstStyle/>
          <a:p>
            <a:pPr algn="ctr"/>
            <a:r>
              <a:rPr lang="it-IT" sz="2800" dirty="0"/>
              <a:t>LA METAFORA DEL TERZO EDUCATORE ESPRIME QUALCOSA IN PIÙ DI UNA SEMPLICE CORRELAZIONE FRA LA COMPONENTE SOCIALE E FISICA DELL’AMBIENTE EDUCATIVO. </a:t>
            </a:r>
          </a:p>
        </p:txBody>
      </p:sp>
      <p:pic>
        <p:nvPicPr>
          <p:cNvPr id="11" name="Segnaposto contenuto 10" descr="Immagine che contiene persona, interni, parete, figlio&#10;&#10;Descrizione generata automaticamente">
            <a:extLst>
              <a:ext uri="{FF2B5EF4-FFF2-40B4-BE49-F238E27FC236}">
                <a16:creationId xmlns:a16="http://schemas.microsoft.com/office/drawing/2014/main" xmlns="" id="{BB434257-8364-46E4-B35F-8AEC18A21E88}"/>
              </a:ext>
            </a:extLst>
          </p:cNvPr>
          <p:cNvPicPr>
            <a:picLocks noGrp="1" noChangeAspect="1"/>
          </p:cNvPicPr>
          <p:nvPr>
            <p:ph idx="1"/>
          </p:nvPr>
        </p:nvPicPr>
        <p:blipFill rotWithShape="1">
          <a:blip r:embed="rId2" cstate="print">
            <a:duotone>
              <a:prstClr val="black"/>
              <a:prstClr val="white"/>
            </a:duotone>
            <a:extLst>
              <a:ext uri="{28A0092B-C50C-407E-A947-70E740481C1C}">
                <a14:useLocalDpi xmlns:a14="http://schemas.microsoft.com/office/drawing/2010/main" xmlns="" val="0"/>
              </a:ext>
            </a:extLst>
          </a:blip>
          <a:srcRect l="16020" r="1547"/>
          <a:stretch/>
        </p:blipFill>
        <p:spPr>
          <a:xfrm>
            <a:off x="6248402" y="406399"/>
            <a:ext cx="5016498" cy="5051425"/>
          </a:xfrm>
          <a:prstGeom prst="rect">
            <a:avLst/>
          </a:prstGeom>
        </p:spPr>
      </p:pic>
    </p:spTree>
    <p:extLst>
      <p:ext uri="{BB962C8B-B14F-4D97-AF65-F5344CB8AC3E}">
        <p14:creationId xmlns:p14="http://schemas.microsoft.com/office/powerpoint/2010/main" xmlns="" val="220867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xmlns="" id="{3B7F1F52-B988-4149-BAF4-6B6EBD96D409}"/>
              </a:ext>
            </a:extLst>
          </p:cNvPr>
          <p:cNvSpPr>
            <a:spLocks noGrp="1"/>
          </p:cNvSpPr>
          <p:nvPr>
            <p:ph type="body" sz="half" idx="2"/>
          </p:nvPr>
        </p:nvSpPr>
        <p:spPr>
          <a:xfrm>
            <a:off x="290946" y="569843"/>
            <a:ext cx="5554926" cy="4726057"/>
          </a:xfrm>
        </p:spPr>
        <p:txBody>
          <a:bodyPr>
            <a:normAutofit/>
          </a:bodyPr>
          <a:lstStyle/>
          <a:p>
            <a:r>
              <a:rPr lang="it-IT" sz="2800" dirty="0"/>
              <a:t>ESSA SUGGERISCE CHE LE CARATTERISTICHE MATERIALI E SIMBOLICHE DELL’AMBIENTE FISICO INTERAGISCONO ATTIVAMENTE CON LE ATTIVITÀ DEGLI EDUCATORI NELL’ORIENTARE L’ESPERIENZA DEI BAMBINI ALL’INTERNO DEL CONTESTO EDUCATIVO.</a:t>
            </a:r>
          </a:p>
          <a:p>
            <a:endParaRPr lang="it-IT" b="1" u="sng" dirty="0"/>
          </a:p>
        </p:txBody>
      </p:sp>
      <p:pic>
        <p:nvPicPr>
          <p:cNvPr id="10" name="Segnaposto contenuto 9">
            <a:extLst>
              <a:ext uri="{FF2B5EF4-FFF2-40B4-BE49-F238E27FC236}">
                <a16:creationId xmlns:a16="http://schemas.microsoft.com/office/drawing/2014/main" xmlns="" id="{1B00610A-3C98-4B35-80AE-F581A1D3362C}"/>
              </a:ext>
            </a:extLst>
          </p:cNvPr>
          <p:cNvPicPr>
            <a:picLocks noGrp="1" noChangeAspect="1"/>
          </p:cNvPicPr>
          <p:nvPr>
            <p:ph sz="quarter" idx="13"/>
          </p:nvPr>
        </p:nvPicPr>
        <p:blipFill>
          <a:blip r:embed="rId2" cstate="print"/>
          <a:stretch>
            <a:fillRect/>
          </a:stretch>
        </p:blipFill>
        <p:spPr>
          <a:xfrm>
            <a:off x="6222206" y="964605"/>
            <a:ext cx="5283994" cy="3962995"/>
          </a:xfrm>
        </p:spPr>
      </p:pic>
    </p:spTree>
    <p:extLst>
      <p:ext uri="{BB962C8B-B14F-4D97-AF65-F5344CB8AC3E}">
        <p14:creationId xmlns:p14="http://schemas.microsoft.com/office/powerpoint/2010/main" xmlns="" val="802473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xmlns="" id="{388830FD-5E4E-4B9E-A893-FBEC65D3E6E8}"/>
              </a:ext>
            </a:extLst>
          </p:cNvPr>
          <p:cNvSpPr>
            <a:spLocks noGrp="1"/>
          </p:cNvSpPr>
          <p:nvPr>
            <p:ph type="title"/>
          </p:nvPr>
        </p:nvSpPr>
        <p:spPr>
          <a:xfrm>
            <a:off x="1444671" y="0"/>
            <a:ext cx="9274129" cy="876300"/>
          </a:xfrm>
        </p:spPr>
        <p:style>
          <a:lnRef idx="1">
            <a:schemeClr val="accent5"/>
          </a:lnRef>
          <a:fillRef idx="3">
            <a:schemeClr val="accent5"/>
          </a:fillRef>
          <a:effectRef idx="2">
            <a:schemeClr val="accent5"/>
          </a:effectRef>
          <a:fontRef idx="minor">
            <a:schemeClr val="lt1"/>
          </a:fontRef>
        </p:style>
        <p:txBody>
          <a:bodyPr>
            <a:normAutofit/>
          </a:bodyPr>
          <a:lstStyle/>
          <a:p>
            <a:pPr algn="ctr"/>
            <a:r>
              <a:rPr lang="it-IT" sz="4400" b="1" dirty="0">
                <a:solidFill>
                  <a:srgbClr val="FFFF00"/>
                </a:solidFill>
              </a:rPr>
              <a:t>L’INTERSOGGETTIVITÀ</a:t>
            </a:r>
            <a:endParaRPr lang="it-IT" sz="4400" dirty="0">
              <a:solidFill>
                <a:srgbClr val="FFFF00"/>
              </a:solidFill>
            </a:endParaRPr>
          </a:p>
        </p:txBody>
      </p:sp>
      <p:sp>
        <p:nvSpPr>
          <p:cNvPr id="4" name="Segnaposto contenuto 3">
            <a:extLst>
              <a:ext uri="{FF2B5EF4-FFF2-40B4-BE49-F238E27FC236}">
                <a16:creationId xmlns:a16="http://schemas.microsoft.com/office/drawing/2014/main" xmlns="" id="{B37A305F-997A-47BD-BE57-22BFAC2F3706}"/>
              </a:ext>
            </a:extLst>
          </p:cNvPr>
          <p:cNvSpPr>
            <a:spLocks noGrp="1"/>
          </p:cNvSpPr>
          <p:nvPr>
            <p:ph idx="1"/>
          </p:nvPr>
        </p:nvSpPr>
        <p:spPr>
          <a:xfrm>
            <a:off x="5043714" y="1041400"/>
            <a:ext cx="6012470" cy="4775200"/>
          </a:xfrm>
          <a:solidFill>
            <a:schemeClr val="bg1"/>
          </a:solidFill>
        </p:spPr>
        <p:txBody>
          <a:bodyPr>
            <a:normAutofit fontScale="85000" lnSpcReduction="10000"/>
          </a:bodyPr>
          <a:lstStyle/>
          <a:p>
            <a:endParaRPr lang="it-IT" sz="2800" dirty="0"/>
          </a:p>
          <a:p>
            <a:r>
              <a:rPr lang="it-IT" sz="2800" dirty="0"/>
              <a:t>UNO DEGLI OBIETTIVI DELLE NEUROSCIENZE COGNITIVE HA COME OGGETTO DI STUDIO </a:t>
            </a:r>
            <a:r>
              <a:rPr lang="it-IT" sz="2800" b="1" dirty="0"/>
              <a:t>GLI ASPETTI DEL NOSTRO COMPORTAMENTO</a:t>
            </a:r>
            <a:r>
              <a:rPr lang="it-IT" sz="2800" dirty="0"/>
              <a:t>, IL PROCESSO DI NATURALIZZAZIONE DELLA COGNIZIONE O </a:t>
            </a:r>
            <a:r>
              <a:rPr lang="it-IT" sz="2800" b="1" dirty="0"/>
              <a:t>INTELLIGENZA SOCIALE </a:t>
            </a:r>
            <a:r>
              <a:rPr lang="it-IT" sz="2800" dirty="0"/>
              <a:t>CONSISTENTE NELLA COMPRENSIONE DELLA NATURA DEI PROCESSI NEURALI CHE REGOLANO LE RELAZIONI INTERPERSONALI, </a:t>
            </a:r>
            <a:r>
              <a:rPr lang="it-IT" sz="2800" b="1" dirty="0"/>
              <a:t>L’INTERSOGGETTIVITÀ</a:t>
            </a:r>
            <a:r>
              <a:rPr lang="it-IT" sz="2800" dirty="0"/>
              <a:t> (GALLESE, 2014). </a:t>
            </a:r>
          </a:p>
          <a:p>
            <a:endParaRPr lang="it-IT" dirty="0"/>
          </a:p>
        </p:txBody>
      </p:sp>
      <p:sp>
        <p:nvSpPr>
          <p:cNvPr id="8" name="Segnaposto testo 7">
            <a:extLst>
              <a:ext uri="{FF2B5EF4-FFF2-40B4-BE49-F238E27FC236}">
                <a16:creationId xmlns:a16="http://schemas.microsoft.com/office/drawing/2014/main" xmlns="" id="{B63AE1C1-F0BF-4203-B50D-323B64A7057E}"/>
              </a:ext>
            </a:extLst>
          </p:cNvPr>
          <p:cNvSpPr>
            <a:spLocks noGrp="1"/>
          </p:cNvSpPr>
          <p:nvPr>
            <p:ph type="body" sz="half" idx="2"/>
          </p:nvPr>
        </p:nvSpPr>
        <p:spPr/>
        <p:txBody>
          <a:bodyPr/>
          <a:lstStyle/>
          <a:p>
            <a:endParaRPr lang="it-IT"/>
          </a:p>
        </p:txBody>
      </p:sp>
      <p:pic>
        <p:nvPicPr>
          <p:cNvPr id="6" name="Immagine 5" descr="Immagine che contiene interni, parete&#10;&#10;Descrizione generata automaticamente">
            <a:extLst>
              <a:ext uri="{FF2B5EF4-FFF2-40B4-BE49-F238E27FC236}">
                <a16:creationId xmlns:a16="http://schemas.microsoft.com/office/drawing/2014/main" xmlns="" id="{4E00AFFB-45BB-4517-ADA5-A73BC696711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86533" y="1222864"/>
            <a:ext cx="4433151" cy="4412272"/>
          </a:xfrm>
          <a:prstGeom prst="rect">
            <a:avLst/>
          </a:prstGeom>
        </p:spPr>
      </p:pic>
    </p:spTree>
    <p:extLst>
      <p:ext uri="{BB962C8B-B14F-4D97-AF65-F5344CB8AC3E}">
        <p14:creationId xmlns:p14="http://schemas.microsoft.com/office/powerpoint/2010/main" xmlns="" val="28236164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xmlns="" id="{03731C53-FADC-4EC1-B72A-12A0A7EAD745}"/>
              </a:ext>
            </a:extLst>
          </p:cNvPr>
          <p:cNvSpPr/>
          <p:nvPr/>
        </p:nvSpPr>
        <p:spPr>
          <a:xfrm>
            <a:off x="3048000" y="-4239093"/>
            <a:ext cx="6096000" cy="369332"/>
          </a:xfrm>
          <a:prstGeom prst="rect">
            <a:avLst/>
          </a:prstGeom>
        </p:spPr>
        <p:txBody>
          <a:bodyPr>
            <a:spAutoFit/>
          </a:bodyPr>
          <a:lstStyle/>
          <a:p>
            <a:pPr>
              <a:spcAft>
                <a:spcPts val="0"/>
              </a:spcAft>
            </a:pPr>
            <a:r>
              <a:rPr lang="it-IT" dirty="0">
                <a:solidFill>
                  <a:srgbClr val="000000"/>
                </a:solidFill>
                <a:latin typeface="Gill Sans MT" panose="020B0502020104020203" pitchFamily="34" charset="0"/>
                <a:ea typeface="Calibri" panose="020F0502020204030204" pitchFamily="34" charset="0"/>
                <a:cs typeface="Gill Sans MT" panose="020B0502020104020203" pitchFamily="34" charset="0"/>
              </a:rPr>
              <a:t> </a:t>
            </a:r>
            <a:endParaRPr lang="it-IT" sz="105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p:txBody>
      </p:sp>
      <p:sp>
        <p:nvSpPr>
          <p:cNvPr id="6" name="Titolo 5">
            <a:extLst>
              <a:ext uri="{FF2B5EF4-FFF2-40B4-BE49-F238E27FC236}">
                <a16:creationId xmlns:a16="http://schemas.microsoft.com/office/drawing/2014/main" xmlns="" id="{154DA2E8-D1F9-41A3-B918-AC3BAD22D515}"/>
              </a:ext>
            </a:extLst>
          </p:cNvPr>
          <p:cNvSpPr>
            <a:spLocks noGrp="1"/>
          </p:cNvSpPr>
          <p:nvPr>
            <p:ph type="title"/>
          </p:nvPr>
        </p:nvSpPr>
        <p:spPr>
          <a:xfrm>
            <a:off x="0" y="-114301"/>
            <a:ext cx="12192000" cy="952502"/>
          </a:xfrm>
          <a:solidFill>
            <a:schemeClr val="accent6">
              <a:lumMod val="75000"/>
            </a:schemeClr>
          </a:solidFill>
        </p:spPr>
        <p:style>
          <a:lnRef idx="1">
            <a:schemeClr val="accent6"/>
          </a:lnRef>
          <a:fillRef idx="3">
            <a:schemeClr val="accent6"/>
          </a:fillRef>
          <a:effectRef idx="2">
            <a:schemeClr val="accent6"/>
          </a:effectRef>
          <a:fontRef idx="minor">
            <a:schemeClr val="lt1"/>
          </a:fontRef>
        </p:style>
        <p:txBody>
          <a:bodyPr>
            <a:noAutofit/>
          </a:bodyPr>
          <a:lstStyle/>
          <a:p>
            <a:pPr algn="ctr">
              <a:spcAft>
                <a:spcPts val="0"/>
              </a:spcAft>
            </a:pPr>
            <a:r>
              <a:rPr lang="it-IT" sz="4000" b="1" dirty="0">
                <a:solidFill>
                  <a:srgbClr val="FFFF00"/>
                </a:solidFill>
                <a:latin typeface="Gill Sans MT" panose="020B0502020104020203" pitchFamily="34" charset="0"/>
                <a:ea typeface="Calibri" panose="020F0502020204030204" pitchFamily="34" charset="0"/>
                <a:cs typeface="Gill Sans MT" panose="020B0502020104020203" pitchFamily="34" charset="0"/>
              </a:rPr>
              <a:t>SVILUPPO  DELL’INTERSOGGETTIVITA’</a:t>
            </a:r>
            <a:r>
              <a:rPr lang="it-IT" sz="4000" dirty="0"/>
              <a:t> </a:t>
            </a:r>
            <a:r>
              <a:rPr lang="it-IT" sz="1400" dirty="0"/>
              <a:t>Ada Cigala</a:t>
            </a:r>
            <a:r>
              <a:rPr lang="it-IT" sz="4000" b="1" dirty="0">
                <a:solidFill>
                  <a:srgbClr val="FFFF00"/>
                </a:solidFill>
                <a:latin typeface="Gill Sans MT" panose="020B0502020104020203" pitchFamily="34" charset="0"/>
                <a:ea typeface="Calibri" panose="020F0502020204030204" pitchFamily="34" charset="0"/>
                <a:cs typeface="Gill Sans MT" panose="020B0502020104020203" pitchFamily="34" charset="0"/>
              </a:rPr>
              <a:t/>
            </a:r>
            <a:br>
              <a:rPr lang="it-IT" sz="4000" b="1" dirty="0">
                <a:solidFill>
                  <a:srgbClr val="FFFF00"/>
                </a:solidFill>
                <a:latin typeface="Gill Sans MT" panose="020B0502020104020203" pitchFamily="34" charset="0"/>
                <a:ea typeface="Calibri" panose="020F0502020204030204" pitchFamily="34" charset="0"/>
                <a:cs typeface="Gill Sans MT" panose="020B0502020104020203" pitchFamily="34" charset="0"/>
              </a:rPr>
            </a:br>
            <a:r>
              <a:rPr lang="it-IT" sz="4000" b="1" dirty="0">
                <a:solidFill>
                  <a:srgbClr val="FFFF00"/>
                </a:solidFill>
                <a:latin typeface="Gill Sans MT" panose="020B0502020104020203" pitchFamily="34" charset="0"/>
                <a:ea typeface="Calibri" panose="020F0502020204030204" pitchFamily="34" charset="0"/>
                <a:cs typeface="Gill Sans MT" panose="020B0502020104020203" pitchFamily="34" charset="0"/>
              </a:rPr>
              <a:t/>
            </a:r>
            <a:br>
              <a:rPr lang="it-IT" sz="4000" b="1" dirty="0">
                <a:solidFill>
                  <a:srgbClr val="FFFF00"/>
                </a:solidFill>
                <a:latin typeface="Gill Sans MT" panose="020B0502020104020203" pitchFamily="34" charset="0"/>
                <a:ea typeface="Calibri" panose="020F0502020204030204" pitchFamily="34" charset="0"/>
                <a:cs typeface="Gill Sans MT" panose="020B0502020104020203" pitchFamily="34" charset="0"/>
              </a:rPr>
            </a:br>
            <a:endParaRPr lang="it-IT" sz="4000" b="1" dirty="0">
              <a:solidFill>
                <a:srgbClr val="FFFF00"/>
              </a:solidFill>
            </a:endParaRPr>
          </a:p>
        </p:txBody>
      </p:sp>
      <p:sp>
        <p:nvSpPr>
          <p:cNvPr id="7" name="Segnaposto contenuto 6">
            <a:extLst>
              <a:ext uri="{FF2B5EF4-FFF2-40B4-BE49-F238E27FC236}">
                <a16:creationId xmlns:a16="http://schemas.microsoft.com/office/drawing/2014/main" xmlns="" id="{20CF0C6C-76D3-459A-BC97-FE84150737BF}"/>
              </a:ext>
            </a:extLst>
          </p:cNvPr>
          <p:cNvSpPr>
            <a:spLocks noGrp="1"/>
          </p:cNvSpPr>
          <p:nvPr>
            <p:ph idx="1"/>
          </p:nvPr>
        </p:nvSpPr>
        <p:spPr>
          <a:xfrm>
            <a:off x="0" y="838201"/>
            <a:ext cx="12192000" cy="5295900"/>
          </a:xfrm>
          <a:solidFill>
            <a:schemeClr val="bg1"/>
          </a:solidFill>
        </p:spPr>
        <p:txBody>
          <a:bodyPr>
            <a:normAutofit fontScale="25000" lnSpcReduction="20000"/>
          </a:bodyPr>
          <a:lstStyle/>
          <a:p>
            <a:pPr>
              <a:spcAft>
                <a:spcPts val="155"/>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ALLA NASCITA:   	</a:t>
            </a:r>
            <a:r>
              <a:rPr lang="it-IT" sz="7400" b="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PREADATTAMENTO </a:t>
            </a: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A METTERSI IN RELAZIONE AD UN ALTRO</a:t>
            </a:r>
          </a:p>
          <a:p>
            <a:pPr>
              <a:spcAft>
                <a:spcPts val="155"/>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2 MESI: 		</a:t>
            </a:r>
            <a:r>
              <a:rPr lang="it-IT" sz="7400" b="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SORRISO SOCIALE</a:t>
            </a:r>
            <a:endPar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pPr>
              <a:spcAft>
                <a:spcPts val="155"/>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2-4MESI: 		FOCUS SUL VOLTO, ESPRESSIVITÀ EMOTIVA, </a:t>
            </a:r>
            <a:r>
              <a:rPr lang="it-IT" sz="7400" b="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SCAMBIO DI TURNI</a:t>
            </a:r>
            <a:endPar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pPr>
              <a:spcAft>
                <a:spcPts val="155"/>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4-6MESI</a:t>
            </a:r>
            <a:r>
              <a:rPr lang="it-IT" sz="7400" b="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 		ALTERNANZA FOCUS </a:t>
            </a: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ADULTO, FOCUS SOGGETTO</a:t>
            </a:r>
          </a:p>
          <a:p>
            <a:pPr>
              <a:spcAft>
                <a:spcPts val="155"/>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6-9MESI: 		COORDINAZIONE ATTENZIONE ADULTO-OGGETTO: </a:t>
            </a:r>
            <a:r>
              <a:rPr lang="it-IT" sz="7400" b="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CONDIVISIONE 					ATTENZIONE</a:t>
            </a: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(POINTING)</a:t>
            </a:r>
          </a:p>
          <a:p>
            <a:pPr>
              <a:spcAft>
                <a:spcPts val="155"/>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9-12MESI: 		</a:t>
            </a:r>
            <a:r>
              <a:rPr lang="it-IT" sz="7400" b="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RIFERIMENTO SOCIALE</a:t>
            </a:r>
            <a:endPar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pPr>
              <a:spcAft>
                <a:spcPts val="155"/>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12- 24MESI: 		</a:t>
            </a:r>
            <a:r>
              <a:rPr lang="it-IT" sz="7400" b="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CONFORTARE/ FERIRE (COMPORTAMENTO PRO-SOCIALE) </a:t>
            </a:r>
            <a:endPar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pPr>
              <a:spcAft>
                <a:spcPts val="155"/>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2-3ANNI:		</a:t>
            </a:r>
            <a:r>
              <a:rPr lang="it-IT" sz="7400" b="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COMPRENSIONE DESIDERI </a:t>
            </a: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ALTRUI</a:t>
            </a:r>
          </a:p>
          <a:p>
            <a:pPr>
              <a:spcAft>
                <a:spcPts val="155"/>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3-4ANNI: 		COMPRENSIONI </a:t>
            </a:r>
            <a:r>
              <a:rPr lang="it-IT" sz="7400" b="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CREDENZE </a:t>
            </a: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ALTRUI (ESPERIENZA EMOTIVA/ESPRESSIONE EMOTIVA)</a:t>
            </a:r>
          </a:p>
          <a:p>
            <a:pPr>
              <a:spcAft>
                <a:spcPts val="155"/>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4-5 ANNI: 		COMPRENSIONE</a:t>
            </a:r>
            <a:r>
              <a:rPr lang="it-IT" sz="7400" b="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“FALSE”CREDENZE</a:t>
            </a:r>
            <a:endPar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6-8ANNI: 		FALSA CREDENZA DI II ORDINE, </a:t>
            </a:r>
            <a:r>
              <a:rPr lang="it-IT" sz="7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“IO PENSO CHE LUI PENSA” </a:t>
            </a:r>
            <a:endPar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r>
              <a:rPr lang="it-IT" sz="7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 </a:t>
            </a:r>
            <a:endPar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endParaRPr lang="it-IT" dirty="0"/>
          </a:p>
        </p:txBody>
      </p:sp>
    </p:spTree>
    <p:extLst>
      <p:ext uri="{BB962C8B-B14F-4D97-AF65-F5344CB8AC3E}">
        <p14:creationId xmlns:p14="http://schemas.microsoft.com/office/powerpoint/2010/main" xmlns="" val="1975300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00AA008-CECF-4360-A251-20527864135D}"/>
              </a:ext>
            </a:extLst>
          </p:cNvPr>
          <p:cNvSpPr>
            <a:spLocks noGrp="1"/>
          </p:cNvSpPr>
          <p:nvPr>
            <p:ph type="title"/>
          </p:nvPr>
        </p:nvSpPr>
        <p:spPr>
          <a:xfrm>
            <a:off x="584201" y="165101"/>
            <a:ext cx="10896600" cy="1333500"/>
          </a:xfrm>
        </p:spPr>
        <p:style>
          <a:lnRef idx="1">
            <a:schemeClr val="accent6"/>
          </a:lnRef>
          <a:fillRef idx="3">
            <a:schemeClr val="accent6"/>
          </a:fillRef>
          <a:effectRef idx="2">
            <a:schemeClr val="accent6"/>
          </a:effectRef>
          <a:fontRef idx="minor">
            <a:schemeClr val="lt1"/>
          </a:fontRef>
        </p:style>
        <p:txBody>
          <a:bodyPr>
            <a:noAutofit/>
          </a:bodyPr>
          <a:lstStyle/>
          <a:p>
            <a:pPr algn="ctr"/>
            <a:r>
              <a:rPr lang="it-IT" sz="3200" b="1" i="1" dirty="0">
                <a:solidFill>
                  <a:srgbClr val="FF0000"/>
                </a:solidFill>
              </a:rPr>
              <a:t/>
            </a:r>
            <a:br>
              <a:rPr lang="it-IT" sz="3200" b="1" i="1" dirty="0">
                <a:solidFill>
                  <a:srgbClr val="FF0000"/>
                </a:solidFill>
              </a:rPr>
            </a:br>
            <a:r>
              <a:rPr lang="it-IT" sz="3200" b="1" i="1" dirty="0">
                <a:solidFill>
                  <a:srgbClr val="FF0000"/>
                </a:solidFill>
              </a:rPr>
              <a:t/>
            </a:r>
            <a:br>
              <a:rPr lang="it-IT" sz="3200" b="1" i="1" dirty="0">
                <a:solidFill>
                  <a:srgbClr val="FF0000"/>
                </a:solidFill>
              </a:rPr>
            </a:br>
            <a:r>
              <a:rPr lang="it-IT" sz="3200" b="1" i="1" dirty="0">
                <a:solidFill>
                  <a:srgbClr val="FF0000"/>
                </a:solidFill>
              </a:rPr>
              <a:t/>
            </a:r>
            <a:br>
              <a:rPr lang="it-IT" sz="3200" b="1" i="1" dirty="0">
                <a:solidFill>
                  <a:srgbClr val="FF0000"/>
                </a:solidFill>
              </a:rPr>
            </a:br>
            <a:r>
              <a:rPr lang="it-IT" sz="4400" b="1" i="1" dirty="0">
                <a:solidFill>
                  <a:srgbClr val="FFFF00"/>
                </a:solidFill>
              </a:rPr>
              <a:t>L’ Apprendimento passa attraverso il corpo e il linguaggio</a:t>
            </a:r>
            <a:endParaRPr lang="it-IT" sz="4400" i="1" dirty="0">
              <a:solidFill>
                <a:srgbClr val="FFFF00"/>
              </a:solidFill>
            </a:endParaRPr>
          </a:p>
        </p:txBody>
      </p:sp>
      <p:sp>
        <p:nvSpPr>
          <p:cNvPr id="3" name="Segnaposto contenuto 2">
            <a:extLst>
              <a:ext uri="{FF2B5EF4-FFF2-40B4-BE49-F238E27FC236}">
                <a16:creationId xmlns:a16="http://schemas.microsoft.com/office/drawing/2014/main" xmlns="" id="{B63EB89E-EE9D-4F56-B8B3-33EAFE0294A3}"/>
              </a:ext>
            </a:extLst>
          </p:cNvPr>
          <p:cNvSpPr>
            <a:spLocks noGrp="1"/>
          </p:cNvSpPr>
          <p:nvPr>
            <p:ph idx="1"/>
          </p:nvPr>
        </p:nvSpPr>
        <p:spPr>
          <a:xfrm>
            <a:off x="4719684" y="1498600"/>
            <a:ext cx="7205616" cy="4201352"/>
          </a:xfrm>
          <a:solidFill>
            <a:schemeClr val="accent6">
              <a:lumMod val="20000"/>
              <a:lumOff val="80000"/>
            </a:schemeClr>
          </a:solidFill>
        </p:spPr>
        <p:txBody>
          <a:bodyPr>
            <a:normAutofit fontScale="70000" lnSpcReduction="20000"/>
          </a:bodyPr>
          <a:lstStyle/>
          <a:p>
            <a:r>
              <a:rPr lang="it-IT" sz="2800" dirty="0"/>
              <a:t>L’ APPRENDIMENTO DEL LINGUAGGIO È FACILITATO DAL GESTO.</a:t>
            </a:r>
          </a:p>
          <a:p>
            <a:r>
              <a:rPr lang="it-IT" sz="2800" dirty="0"/>
              <a:t>LE  ESPERIENZE CORPOREE FACILITANO IL LINGUAGGIO VERBALE/ NON VERBALE.</a:t>
            </a:r>
          </a:p>
          <a:p>
            <a:r>
              <a:rPr lang="it-IT" sz="2800" dirty="0"/>
              <a:t>ATTRAVERSO LA GESTUALITÀ IL LINGUAGGIO TROVA RINFORZO.</a:t>
            </a:r>
          </a:p>
          <a:p>
            <a:r>
              <a:rPr lang="it-IT" sz="2800" dirty="0"/>
              <a:t>ATTRAVERSO L’USO DI MATERIALI DIVERSI SI CREANO PIÙ LIVELLI DI CONOSCENZA .</a:t>
            </a:r>
          </a:p>
          <a:p>
            <a:r>
              <a:rPr lang="it-IT" sz="2800" dirty="0"/>
              <a:t>IL  LINGUAGGIO È FONDAMENTALE NELLE RAPPRESENTAZIONI MENTALI.</a:t>
            </a:r>
          </a:p>
          <a:p>
            <a:r>
              <a:rPr lang="it-IT" sz="2800" dirty="0"/>
              <a:t>LA CENTRALITÀ  DEL </a:t>
            </a:r>
            <a:r>
              <a:rPr lang="it-IT" sz="2800" b="1" dirty="0"/>
              <a:t>GIOCO SIMBOLICO</a:t>
            </a:r>
            <a:r>
              <a:rPr lang="it-IT" sz="2800" dirty="0"/>
              <a:t>, COINVOLGE IL CERVELLO IN TUTTE LE SUE FUNZIONI.</a:t>
            </a:r>
          </a:p>
          <a:p>
            <a:endParaRPr lang="it-IT" dirty="0"/>
          </a:p>
        </p:txBody>
      </p:sp>
      <p:sp>
        <p:nvSpPr>
          <p:cNvPr id="4" name="Segnaposto testo 3">
            <a:extLst>
              <a:ext uri="{FF2B5EF4-FFF2-40B4-BE49-F238E27FC236}">
                <a16:creationId xmlns:a16="http://schemas.microsoft.com/office/drawing/2014/main" xmlns="" id="{E6259649-08F6-4B37-9185-77EFA2B54BD6}"/>
              </a:ext>
            </a:extLst>
          </p:cNvPr>
          <p:cNvSpPr>
            <a:spLocks noGrp="1"/>
          </p:cNvSpPr>
          <p:nvPr>
            <p:ph type="body" sz="half" idx="2"/>
          </p:nvPr>
        </p:nvSpPr>
        <p:spPr>
          <a:xfrm rot="501733">
            <a:off x="412769" y="2475186"/>
            <a:ext cx="3275013" cy="2248181"/>
          </a:xfrm>
        </p:spPr>
        <p:txBody>
          <a:bodyPr/>
          <a:lstStyle/>
          <a:p>
            <a:endParaRPr lang="it-IT" dirty="0"/>
          </a:p>
        </p:txBody>
      </p:sp>
      <p:pic>
        <p:nvPicPr>
          <p:cNvPr id="6" name="Segnaposto contenuto 7">
            <a:extLst>
              <a:ext uri="{FF2B5EF4-FFF2-40B4-BE49-F238E27FC236}">
                <a16:creationId xmlns:a16="http://schemas.microsoft.com/office/drawing/2014/main" xmlns="" id="{CB26F5CC-48ED-4E72-AEA2-E1C1A7BE09D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748425">
            <a:off x="363409" y="2202996"/>
            <a:ext cx="3909828" cy="2943220"/>
          </a:xfrm>
          <a:prstGeom prst="rect">
            <a:avLst/>
          </a:prstGeom>
        </p:spPr>
      </p:pic>
    </p:spTree>
    <p:extLst>
      <p:ext uri="{BB962C8B-B14F-4D97-AF65-F5344CB8AC3E}">
        <p14:creationId xmlns:p14="http://schemas.microsoft.com/office/powerpoint/2010/main" xmlns="" val="1601739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59E7BB6F-6A64-40F2-A225-A16E5D7F08BC}"/>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xmlns="" id="{ABC33B2C-1063-48DA-8714-C1AB44D7EBA2}"/>
              </a:ext>
            </a:extLst>
          </p:cNvPr>
          <p:cNvSpPr>
            <a:spLocks noGrp="1"/>
          </p:cNvSpPr>
          <p:nvPr>
            <p:ph idx="1"/>
          </p:nvPr>
        </p:nvSpPr>
        <p:spPr/>
        <p:txBody>
          <a:bodyPr>
            <a:normAutofit fontScale="92500"/>
          </a:bodyPr>
          <a:lstStyle/>
          <a:p>
            <a:r>
              <a:rPr lang="it-IT" sz="3600" dirty="0"/>
              <a:t>L’APPROPRIAZIONE DELLO SPAZIO CREA LE CONDIZIONI PER </a:t>
            </a:r>
            <a:r>
              <a:rPr lang="it-IT" sz="3600" b="1" dirty="0"/>
              <a:t>L’ATTENZIONE</a:t>
            </a:r>
            <a:r>
              <a:rPr lang="it-IT" sz="3600" dirty="0"/>
              <a:t> CONDIVISA ALLO STESSO INSIEME DI OGGETTI OLTRE ALL’IDENTIFICAZIONE E ALLA </a:t>
            </a:r>
            <a:r>
              <a:rPr lang="it-IT" sz="3600" b="1" dirty="0"/>
              <a:t>CONDIVISIONE DEL SIGNIFICATO DELLE ATTIVITÀ</a:t>
            </a:r>
            <a:r>
              <a:rPr lang="it-IT" sz="3600" dirty="0"/>
              <a:t>.</a:t>
            </a:r>
          </a:p>
          <a:p>
            <a:endParaRPr lang="it-IT" dirty="0"/>
          </a:p>
        </p:txBody>
      </p:sp>
      <p:sp>
        <p:nvSpPr>
          <p:cNvPr id="4" name="Segnaposto testo 3">
            <a:extLst>
              <a:ext uri="{FF2B5EF4-FFF2-40B4-BE49-F238E27FC236}">
                <a16:creationId xmlns:a16="http://schemas.microsoft.com/office/drawing/2014/main" xmlns="" id="{DC490257-F54A-4A6F-9EF6-01C00076DFD6}"/>
              </a:ext>
            </a:extLst>
          </p:cNvPr>
          <p:cNvSpPr>
            <a:spLocks noGrp="1"/>
          </p:cNvSpPr>
          <p:nvPr>
            <p:ph type="body" sz="half" idx="2"/>
          </p:nvPr>
        </p:nvSpPr>
        <p:spPr/>
        <p:txBody>
          <a:bodyPr/>
          <a:lstStyle/>
          <a:p>
            <a:endParaRPr lang="it-IT" dirty="0"/>
          </a:p>
        </p:txBody>
      </p:sp>
      <p:pic>
        <p:nvPicPr>
          <p:cNvPr id="6" name="Immagine 5">
            <a:extLst>
              <a:ext uri="{FF2B5EF4-FFF2-40B4-BE49-F238E27FC236}">
                <a16:creationId xmlns:a16="http://schemas.microsoft.com/office/drawing/2014/main" xmlns="" id="{60ED136C-CD0E-481C-B4D6-43581F327B8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3100" y="798972"/>
            <a:ext cx="4152899" cy="4763627"/>
          </a:xfrm>
          <a:prstGeom prst="rect">
            <a:avLst/>
          </a:prstGeom>
        </p:spPr>
      </p:pic>
    </p:spTree>
    <p:extLst>
      <p:ext uri="{BB962C8B-B14F-4D97-AF65-F5344CB8AC3E}">
        <p14:creationId xmlns:p14="http://schemas.microsoft.com/office/powerpoint/2010/main" xmlns="" val="10346465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617089B4-B062-4D64-BDFF-E20D641D609A}"/>
              </a:ext>
            </a:extLst>
          </p:cNvPr>
          <p:cNvSpPr>
            <a:spLocks noGrp="1"/>
          </p:cNvSpPr>
          <p:nvPr>
            <p:ph type="title"/>
          </p:nvPr>
        </p:nvSpPr>
        <p:spPr>
          <a:xfrm>
            <a:off x="876300" y="304800"/>
            <a:ext cx="10540999" cy="736600"/>
          </a:xfrm>
        </p:spPr>
        <p:style>
          <a:lnRef idx="0">
            <a:schemeClr val="accent6"/>
          </a:lnRef>
          <a:fillRef idx="3">
            <a:schemeClr val="accent6"/>
          </a:fillRef>
          <a:effectRef idx="3">
            <a:schemeClr val="accent6"/>
          </a:effectRef>
          <a:fontRef idx="minor">
            <a:schemeClr val="lt1"/>
          </a:fontRef>
        </p:style>
        <p:txBody>
          <a:bodyPr>
            <a:normAutofit/>
          </a:bodyPr>
          <a:lstStyle/>
          <a:p>
            <a:pPr algn="ctr"/>
            <a:r>
              <a:rPr lang="it-IT" sz="4400" b="1" dirty="0">
                <a:solidFill>
                  <a:srgbClr val="FFFF00"/>
                </a:solidFill>
              </a:rPr>
              <a:t>GIOCO LIBERO</a:t>
            </a:r>
          </a:p>
        </p:txBody>
      </p:sp>
      <p:sp>
        <p:nvSpPr>
          <p:cNvPr id="3" name="Segnaposto contenuto 2">
            <a:extLst>
              <a:ext uri="{FF2B5EF4-FFF2-40B4-BE49-F238E27FC236}">
                <a16:creationId xmlns:a16="http://schemas.microsoft.com/office/drawing/2014/main" xmlns="" id="{20E410C1-1CD0-4DFE-AC70-5F6B4F6F97A6}"/>
              </a:ext>
            </a:extLst>
          </p:cNvPr>
          <p:cNvSpPr>
            <a:spLocks noGrp="1"/>
          </p:cNvSpPr>
          <p:nvPr>
            <p:ph idx="1"/>
          </p:nvPr>
        </p:nvSpPr>
        <p:spPr>
          <a:xfrm>
            <a:off x="876300" y="1041400"/>
            <a:ext cx="10541000" cy="4851400"/>
          </a:xfrm>
          <a:solidFill>
            <a:schemeClr val="bg1"/>
          </a:solidFill>
        </p:spPr>
        <p:txBody>
          <a:bodyPr>
            <a:normAutofit/>
          </a:bodyPr>
          <a:lstStyle/>
          <a:p>
            <a:r>
              <a:rPr lang="it-IT" sz="2400" dirty="0"/>
              <a:t>ANCHE PER IL GIOCO LIBERO (SPONTANEO) È NECESSARIA </a:t>
            </a:r>
            <a:r>
              <a:rPr lang="it-IT" sz="2400" b="1" dirty="0"/>
              <a:t>UN’INTENZIONALITÀ </a:t>
            </a:r>
          </a:p>
          <a:p>
            <a:pPr marL="0" indent="0">
              <a:buNone/>
            </a:pPr>
            <a:r>
              <a:rPr lang="it-IT" sz="2400" b="1" dirty="0"/>
              <a:t>   EDUCATIVA </a:t>
            </a:r>
            <a:r>
              <a:rPr lang="it-IT" sz="2400" dirty="0"/>
              <a:t>NELLA STRUTTURAZIONE DELLO SPAZIO</a:t>
            </a:r>
          </a:p>
          <a:p>
            <a:r>
              <a:rPr lang="it-IT" sz="2400" dirty="0"/>
              <a:t>LA PRESENZA DI </a:t>
            </a:r>
            <a:r>
              <a:rPr lang="it-IT" sz="2400" b="1" dirty="0"/>
              <a:t>ANGOLI</a:t>
            </a:r>
            <a:r>
              <a:rPr lang="it-IT" sz="2400" dirty="0"/>
              <a:t> (SIA IN SEZIONE CHE IN SALONE) FAVORISCE IL GIOCO LIBERO E L’ESPRESSIONE DEI BAMBINI, I QUALI UTILIZZANO LO SPAZIO IN MODO ADEGUATO, OVVERO, IN FUNZIONE DEGLI ARREDI E DEI MATERIALI (CHE DEVONO ESSERE RICONOSCIBILI).</a:t>
            </a:r>
          </a:p>
          <a:p>
            <a:r>
              <a:rPr lang="it-IT" sz="2400" dirty="0"/>
              <a:t>SE INVECE IL SALONE, AD ESEMPIO, È AFFOLLATO DA MOLTI BAMBINI E LO SPAZIO È PENSATO PER ATTIVITÀ DI MOTRICITÀ GLOBALE, ALLORA QUELLO SARÀ UN LUOGO DOVE SI CORRE, SI URLA (UNA SORTA DI “SFOGATOIO”) E NON SI FA ATTIVITÀ DI GIOCO LIBERO E DI SOCIALIZZAZIONE.</a:t>
            </a:r>
          </a:p>
        </p:txBody>
      </p:sp>
    </p:spTree>
    <p:extLst>
      <p:ext uri="{BB962C8B-B14F-4D97-AF65-F5344CB8AC3E}">
        <p14:creationId xmlns:p14="http://schemas.microsoft.com/office/powerpoint/2010/main" xmlns="" val="27352205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D6065030-37B3-4C34-A9C3-F8A3D15F08FB}"/>
              </a:ext>
            </a:extLst>
          </p:cNvPr>
          <p:cNvSpPr>
            <a:spLocks noGrp="1"/>
          </p:cNvSpPr>
          <p:nvPr>
            <p:ph type="title"/>
          </p:nvPr>
        </p:nvSpPr>
        <p:spPr>
          <a:xfrm>
            <a:off x="1574801" y="165100"/>
            <a:ext cx="8623300" cy="633874"/>
          </a:xfrm>
        </p:spPr>
        <p:style>
          <a:lnRef idx="1">
            <a:schemeClr val="accent6"/>
          </a:lnRef>
          <a:fillRef idx="3">
            <a:schemeClr val="accent6"/>
          </a:fillRef>
          <a:effectRef idx="2">
            <a:schemeClr val="accent6"/>
          </a:effectRef>
          <a:fontRef idx="minor">
            <a:schemeClr val="lt1"/>
          </a:fontRef>
        </p:style>
        <p:txBody>
          <a:bodyPr>
            <a:noAutofit/>
          </a:bodyPr>
          <a:lstStyle/>
          <a:p>
            <a:pPr algn="ctr"/>
            <a:r>
              <a:rPr lang="it-IT" sz="4400" b="1" i="1" dirty="0">
                <a:solidFill>
                  <a:srgbClr val="FFFF00"/>
                </a:solidFill>
              </a:rPr>
              <a:t>RUOLO DELLE INTERAZIONI SOCIALI</a:t>
            </a:r>
          </a:p>
        </p:txBody>
      </p:sp>
      <p:sp>
        <p:nvSpPr>
          <p:cNvPr id="3" name="Segnaposto contenuto 2">
            <a:extLst>
              <a:ext uri="{FF2B5EF4-FFF2-40B4-BE49-F238E27FC236}">
                <a16:creationId xmlns:a16="http://schemas.microsoft.com/office/drawing/2014/main" xmlns="" id="{3A470D40-6564-44E6-9F65-8ADC5AC1F31B}"/>
              </a:ext>
            </a:extLst>
          </p:cNvPr>
          <p:cNvSpPr>
            <a:spLocks noGrp="1"/>
          </p:cNvSpPr>
          <p:nvPr>
            <p:ph idx="1"/>
          </p:nvPr>
        </p:nvSpPr>
        <p:spPr>
          <a:xfrm>
            <a:off x="5043714" y="1524000"/>
            <a:ext cx="6678386" cy="4229100"/>
          </a:xfrm>
          <a:ln>
            <a:solidFill>
              <a:srgbClr val="7030A0"/>
            </a:solidFill>
          </a:ln>
        </p:spPr>
        <p:txBody>
          <a:bodyPr>
            <a:normAutofit/>
          </a:bodyPr>
          <a:lstStyle/>
          <a:p>
            <a:pPr>
              <a:buFont typeface="Wingdings" panose="05000000000000000000" pitchFamily="2" charset="2"/>
              <a:buChar char="v"/>
            </a:pPr>
            <a:r>
              <a:rPr lang="it-IT" sz="2800" b="1" dirty="0"/>
              <a:t>L’USO DEGLI STRUMENTI </a:t>
            </a:r>
            <a:r>
              <a:rPr lang="it-IT" sz="2800" dirty="0"/>
              <a:t>SI RIVELA UN IMPORTANTE MEZZO PER CONOSCERE LE CAPACITÀ CREATIVE DEL BAMBINO</a:t>
            </a:r>
          </a:p>
          <a:p>
            <a:pPr>
              <a:buFont typeface="Wingdings" panose="05000000000000000000" pitchFamily="2" charset="2"/>
              <a:buChar char="v"/>
            </a:pPr>
            <a:r>
              <a:rPr lang="it-IT" sz="2800" dirty="0"/>
              <a:t> </a:t>
            </a:r>
            <a:r>
              <a:rPr lang="it-IT" sz="2800" b="1" dirty="0"/>
              <a:t>LA COOPERAZIONE </a:t>
            </a:r>
            <a:r>
              <a:rPr lang="it-IT" sz="2800" dirty="0"/>
              <a:t>SI CONFERMA UNA FUNZIONE RILEVANTISSIMA CHE HA UNO SVILUPPO EVIDENTE NELL’ARCO DELL’INFANZIA </a:t>
            </a:r>
          </a:p>
          <a:p>
            <a:pPr marL="0" indent="0">
              <a:buNone/>
            </a:pPr>
            <a:endParaRPr lang="it-IT" sz="2800" dirty="0"/>
          </a:p>
        </p:txBody>
      </p:sp>
      <p:sp>
        <p:nvSpPr>
          <p:cNvPr id="4" name="Segnaposto testo 3">
            <a:extLst>
              <a:ext uri="{FF2B5EF4-FFF2-40B4-BE49-F238E27FC236}">
                <a16:creationId xmlns:a16="http://schemas.microsoft.com/office/drawing/2014/main" xmlns="" id="{17B69156-A224-4758-8708-1511F5D333F9}"/>
              </a:ext>
            </a:extLst>
          </p:cNvPr>
          <p:cNvSpPr>
            <a:spLocks noGrp="1"/>
          </p:cNvSpPr>
          <p:nvPr>
            <p:ph type="body" sz="half" idx="2"/>
          </p:nvPr>
        </p:nvSpPr>
        <p:spPr/>
        <p:txBody>
          <a:bodyPr/>
          <a:lstStyle/>
          <a:p>
            <a:endParaRPr lang="it-IT" dirty="0"/>
          </a:p>
        </p:txBody>
      </p:sp>
      <p:pic>
        <p:nvPicPr>
          <p:cNvPr id="5" name="Immagine 4" descr="Immagine che contiene persona, interni, gruppo&#10;&#10;Descrizione generata automaticamente">
            <a:extLst>
              <a:ext uri="{FF2B5EF4-FFF2-40B4-BE49-F238E27FC236}">
                <a16:creationId xmlns:a16="http://schemas.microsoft.com/office/drawing/2014/main" xmlns="" id="{DC3CE41F-5070-4F5B-827C-833C2D54CC6D}"/>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69900" y="1625600"/>
            <a:ext cx="4423840" cy="3993172"/>
          </a:xfrm>
          <a:prstGeom prst="rect">
            <a:avLst/>
          </a:prstGeom>
        </p:spPr>
      </p:pic>
    </p:spTree>
    <p:extLst>
      <p:ext uri="{BB962C8B-B14F-4D97-AF65-F5344CB8AC3E}">
        <p14:creationId xmlns:p14="http://schemas.microsoft.com/office/powerpoint/2010/main" xmlns="" val="3857247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xmlns="" id="{F7615E24-FCE1-4437-AFD7-DD346FEF1A10}"/>
              </a:ext>
            </a:extLst>
          </p:cNvPr>
          <p:cNvPicPr>
            <a:picLocks noChangeAspect="1"/>
          </p:cNvPicPr>
          <p:nvPr/>
        </p:nvPicPr>
        <p:blipFill>
          <a:blip r:embed="rId2" cstate="print"/>
          <a:stretch>
            <a:fillRect/>
          </a:stretch>
        </p:blipFill>
        <p:spPr>
          <a:xfrm>
            <a:off x="1452655" y="2988417"/>
            <a:ext cx="2906640" cy="2583469"/>
          </a:xfrm>
          <a:prstGeom prst="rect">
            <a:avLst/>
          </a:prstGeom>
        </p:spPr>
      </p:pic>
      <p:sp>
        <p:nvSpPr>
          <p:cNvPr id="7" name="Titolo 6">
            <a:extLst>
              <a:ext uri="{FF2B5EF4-FFF2-40B4-BE49-F238E27FC236}">
                <a16:creationId xmlns:a16="http://schemas.microsoft.com/office/drawing/2014/main" xmlns="" id="{7AB46E12-521C-41F5-9AD4-3EAAAA5F3C2A}"/>
              </a:ext>
            </a:extLst>
          </p:cNvPr>
          <p:cNvSpPr>
            <a:spLocks noGrp="1"/>
          </p:cNvSpPr>
          <p:nvPr>
            <p:ph type="title"/>
          </p:nvPr>
        </p:nvSpPr>
        <p:spPr>
          <a:xfrm>
            <a:off x="3429000" y="1"/>
            <a:ext cx="8763000" cy="1725288"/>
          </a:xfrm>
        </p:spPr>
        <p:style>
          <a:lnRef idx="1">
            <a:schemeClr val="accent6"/>
          </a:lnRef>
          <a:fillRef idx="3">
            <a:schemeClr val="accent6"/>
          </a:fillRef>
          <a:effectRef idx="2">
            <a:schemeClr val="accent6"/>
          </a:effectRef>
          <a:fontRef idx="minor">
            <a:schemeClr val="lt1"/>
          </a:fontRef>
        </p:style>
        <p:txBody>
          <a:bodyPr>
            <a:noAutofit/>
          </a:bodyPr>
          <a:lstStyle/>
          <a:p>
            <a:pPr algn="ctr"/>
            <a:r>
              <a:rPr lang="it-IT" sz="3600" b="1" dirty="0">
                <a:solidFill>
                  <a:srgbClr val="FFFF00"/>
                </a:solidFill>
              </a:rPr>
              <a:t>L’interazione sociale ha un ruolo determinante nell’esplorazione </a:t>
            </a:r>
            <a:br>
              <a:rPr lang="it-IT" sz="3600" b="1" dirty="0">
                <a:solidFill>
                  <a:srgbClr val="FFFF00"/>
                </a:solidFill>
              </a:rPr>
            </a:br>
            <a:endParaRPr lang="it-IT" sz="3600" b="1" i="1" dirty="0">
              <a:solidFill>
                <a:srgbClr val="FFFF00"/>
              </a:solidFill>
            </a:endParaRPr>
          </a:p>
        </p:txBody>
      </p:sp>
      <p:sp>
        <p:nvSpPr>
          <p:cNvPr id="8" name="Segnaposto contenuto 7">
            <a:extLst>
              <a:ext uri="{FF2B5EF4-FFF2-40B4-BE49-F238E27FC236}">
                <a16:creationId xmlns:a16="http://schemas.microsoft.com/office/drawing/2014/main" xmlns="" id="{1006F024-C9FF-493E-ACD0-AFD3F8D3F8C9}"/>
              </a:ext>
            </a:extLst>
          </p:cNvPr>
          <p:cNvSpPr>
            <a:spLocks noGrp="1"/>
          </p:cNvSpPr>
          <p:nvPr>
            <p:ph idx="1"/>
          </p:nvPr>
        </p:nvSpPr>
        <p:spPr>
          <a:xfrm>
            <a:off x="5231252" y="2256960"/>
            <a:ext cx="6397093" cy="3196712"/>
          </a:xfrm>
          <a:solidFill>
            <a:schemeClr val="accent6">
              <a:lumMod val="20000"/>
              <a:lumOff val="80000"/>
            </a:schemeClr>
          </a:solidFill>
        </p:spPr>
        <p:txBody>
          <a:bodyPr>
            <a:normAutofit/>
          </a:bodyPr>
          <a:lstStyle/>
          <a:p>
            <a:r>
              <a:rPr lang="it-IT" sz="3200" dirty="0"/>
              <a:t>L’APPRENDIMENTO MOTORIO IMPLICITO È LA BASE PER COSTRUIRE RAPPRESENTAZIONI PIÙ ASTRATTE (PIANIFICAZIONE, LINGUAGGIO)  </a:t>
            </a:r>
          </a:p>
          <a:p>
            <a:endParaRPr lang="it-IT" sz="2400" dirty="0"/>
          </a:p>
        </p:txBody>
      </p:sp>
      <p:sp>
        <p:nvSpPr>
          <p:cNvPr id="9" name="Segnaposto testo 8">
            <a:extLst>
              <a:ext uri="{FF2B5EF4-FFF2-40B4-BE49-F238E27FC236}">
                <a16:creationId xmlns:a16="http://schemas.microsoft.com/office/drawing/2014/main" xmlns="" id="{F7E2D79E-3C08-486B-A426-A8B1298BD495}"/>
              </a:ext>
            </a:extLst>
          </p:cNvPr>
          <p:cNvSpPr>
            <a:spLocks noGrp="1"/>
          </p:cNvSpPr>
          <p:nvPr>
            <p:ph type="body" sz="half" idx="2"/>
          </p:nvPr>
        </p:nvSpPr>
        <p:spPr>
          <a:xfrm>
            <a:off x="650701" y="2668039"/>
            <a:ext cx="3778597" cy="3428834"/>
          </a:xfrm>
        </p:spPr>
        <p:txBody>
          <a:bodyPr/>
          <a:lstStyle/>
          <a:p>
            <a:pPr algn="ctr"/>
            <a:endParaRPr lang="it-IT" dirty="0"/>
          </a:p>
        </p:txBody>
      </p:sp>
      <p:pic>
        <p:nvPicPr>
          <p:cNvPr id="6" name="Immagine 5">
            <a:extLst>
              <a:ext uri="{FF2B5EF4-FFF2-40B4-BE49-F238E27FC236}">
                <a16:creationId xmlns:a16="http://schemas.microsoft.com/office/drawing/2014/main" xmlns="" id="{9D893391-3D09-49B2-9BD7-DE366C69B51F}"/>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9590" t="18418" r="19846" b="17360"/>
          <a:stretch/>
        </p:blipFill>
        <p:spPr>
          <a:xfrm rot="10800000" flipV="1">
            <a:off x="563656" y="524523"/>
            <a:ext cx="2654299" cy="1895154"/>
          </a:xfrm>
          <a:prstGeom prst="rect">
            <a:avLst/>
          </a:prstGeom>
          <a:ln>
            <a:noFill/>
          </a:ln>
          <a:effectLst>
            <a:softEdge rad="112500"/>
          </a:effectLst>
        </p:spPr>
      </p:pic>
      <p:pic>
        <p:nvPicPr>
          <p:cNvPr id="10" name="Segnaposto contenuto 6">
            <a:extLst>
              <a:ext uri="{FF2B5EF4-FFF2-40B4-BE49-F238E27FC236}">
                <a16:creationId xmlns:a16="http://schemas.microsoft.com/office/drawing/2014/main" xmlns="" id="{0D3D5A8A-C70D-4E51-9599-407C1B2469C1}"/>
              </a:ext>
            </a:extLst>
          </p:cNvPr>
          <p:cNvPicPr>
            <a:picLocks noGrp="1" noChangeAspect="1"/>
          </p:cNvPicPr>
          <p:nvPr>
            <p:ph idx="1"/>
          </p:nvPr>
        </p:nvPicPr>
        <p:blipFill>
          <a:blip r:embed="rId4" cstate="print">
            <a:extLst>
              <a:ext uri="{28A0092B-C50C-407E-A947-70E740481C1C}">
                <a14:useLocalDpi xmlns:a14="http://schemas.microsoft.com/office/drawing/2010/main" xmlns="" val="0"/>
              </a:ext>
            </a:extLst>
          </a:blip>
          <a:stretch>
            <a:fillRect/>
          </a:stretch>
        </p:blipFill>
        <p:spPr>
          <a:xfrm>
            <a:off x="279401" y="2578100"/>
            <a:ext cx="4452786" cy="3196711"/>
          </a:xfrm>
        </p:spPr>
      </p:pic>
    </p:spTree>
    <p:extLst>
      <p:ext uri="{BB962C8B-B14F-4D97-AF65-F5344CB8AC3E}">
        <p14:creationId xmlns:p14="http://schemas.microsoft.com/office/powerpoint/2010/main" xmlns="" val="159281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7463E29-997C-44A1-9DEC-42FA78670360}"/>
              </a:ext>
            </a:extLst>
          </p:cNvPr>
          <p:cNvSpPr>
            <a:spLocks noGrp="1"/>
          </p:cNvSpPr>
          <p:nvPr>
            <p:ph type="title"/>
          </p:nvPr>
        </p:nvSpPr>
        <p:spPr>
          <a:xfrm>
            <a:off x="1095979" y="159755"/>
            <a:ext cx="10041921" cy="792745"/>
          </a:xfrm>
        </p:spPr>
        <p:style>
          <a:lnRef idx="1">
            <a:schemeClr val="accent6"/>
          </a:lnRef>
          <a:fillRef idx="3">
            <a:schemeClr val="accent6"/>
          </a:fillRef>
          <a:effectRef idx="2">
            <a:schemeClr val="accent6"/>
          </a:effectRef>
          <a:fontRef idx="minor">
            <a:schemeClr val="lt1"/>
          </a:fontRef>
        </p:style>
        <p:txBody>
          <a:bodyPr>
            <a:normAutofit/>
          </a:bodyPr>
          <a:lstStyle/>
          <a:p>
            <a:pPr algn="ctr"/>
            <a:r>
              <a:rPr lang="it-IT" sz="4400" b="1" dirty="0">
                <a:solidFill>
                  <a:srgbClr val="FFFF00"/>
                </a:solidFill>
              </a:rPr>
              <a:t>L’INTERAZIONE SOCIALE FRA PARI</a:t>
            </a:r>
          </a:p>
        </p:txBody>
      </p:sp>
      <p:sp>
        <p:nvSpPr>
          <p:cNvPr id="3" name="Segnaposto contenuto 2">
            <a:extLst>
              <a:ext uri="{FF2B5EF4-FFF2-40B4-BE49-F238E27FC236}">
                <a16:creationId xmlns:a16="http://schemas.microsoft.com/office/drawing/2014/main" xmlns="" id="{5468BEE8-7DD0-426F-86E2-B0A97ACFD951}"/>
              </a:ext>
            </a:extLst>
          </p:cNvPr>
          <p:cNvSpPr>
            <a:spLocks noGrp="1"/>
          </p:cNvSpPr>
          <p:nvPr>
            <p:ph idx="1"/>
          </p:nvPr>
        </p:nvSpPr>
        <p:spPr>
          <a:xfrm>
            <a:off x="4851400" y="1677094"/>
            <a:ext cx="6680200" cy="3402906"/>
          </a:xfrm>
          <a:solidFill>
            <a:schemeClr val="bg1"/>
          </a:solidFill>
        </p:spPr>
        <p:txBody>
          <a:bodyPr>
            <a:normAutofit/>
          </a:bodyPr>
          <a:lstStyle/>
          <a:p>
            <a:pPr marL="0" indent="0">
              <a:buNone/>
            </a:pPr>
            <a:r>
              <a:rPr lang="it-IT" sz="2800" dirty="0"/>
              <a:t>OCCORRE LAVORARE SULLE FUNZIONI CHE SI POSSONO INCREMENTARE (</a:t>
            </a:r>
            <a:r>
              <a:rPr lang="it-IT" sz="2800" b="1" dirty="0"/>
              <a:t>ATTENZIONE, MEMORIA, COMUNICAZIONE, EMPATIA, METACOGNIZIONE…</a:t>
            </a:r>
            <a:r>
              <a:rPr lang="it-IT" sz="2800" dirty="0"/>
              <a:t>) IN CIASCUN SINGOLO BAMBINO, MEDIANTE IL LAVORO DI GRUPPO.</a:t>
            </a:r>
          </a:p>
          <a:p>
            <a:endParaRPr lang="it-IT" dirty="0"/>
          </a:p>
        </p:txBody>
      </p:sp>
      <p:sp>
        <p:nvSpPr>
          <p:cNvPr id="4" name="Rettangolo con angoli arrotondati 3">
            <a:extLst>
              <a:ext uri="{FF2B5EF4-FFF2-40B4-BE49-F238E27FC236}">
                <a16:creationId xmlns:a16="http://schemas.microsoft.com/office/drawing/2014/main" xmlns="" id="{FA78D056-0231-49B3-AD1A-391BA02C1D23}"/>
              </a:ext>
            </a:extLst>
          </p:cNvPr>
          <p:cNvSpPr/>
          <p:nvPr/>
        </p:nvSpPr>
        <p:spPr>
          <a:xfrm>
            <a:off x="1674282" y="5428864"/>
            <a:ext cx="8843435" cy="191195"/>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600" b="1" dirty="0">
              <a:ln w="22225">
                <a:solidFill>
                  <a:schemeClr val="accent2"/>
                </a:solidFill>
                <a:prstDash val="solid"/>
              </a:ln>
              <a:solidFill>
                <a:schemeClr val="accent2">
                  <a:lumMod val="40000"/>
                  <a:lumOff val="60000"/>
                </a:schemeClr>
              </a:solidFill>
            </a:endParaRPr>
          </a:p>
        </p:txBody>
      </p:sp>
      <p:pic>
        <p:nvPicPr>
          <p:cNvPr id="6" name="Immagine 5" descr="Immagine che contiene persona, interni, figlio, tavolo&#10;&#10;Descrizione generata automaticamente">
            <a:extLst>
              <a:ext uri="{FF2B5EF4-FFF2-40B4-BE49-F238E27FC236}">
                <a16:creationId xmlns:a16="http://schemas.microsoft.com/office/drawing/2014/main" xmlns="" id="{822024E9-F623-4152-AD12-6A6EF68110FE}"/>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5899" r="5901" b="3"/>
          <a:stretch/>
        </p:blipFill>
        <p:spPr>
          <a:xfrm>
            <a:off x="491064" y="1677094"/>
            <a:ext cx="4144435" cy="3136205"/>
          </a:xfrm>
          <a:prstGeom prst="rect">
            <a:avLst/>
          </a:prstGeom>
        </p:spPr>
      </p:pic>
    </p:spTree>
    <p:extLst>
      <p:ext uri="{BB962C8B-B14F-4D97-AF65-F5344CB8AC3E}">
        <p14:creationId xmlns:p14="http://schemas.microsoft.com/office/powerpoint/2010/main" xmlns="" val="8283978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EC2BC15F-9FFF-4530-9A46-889E856F4FED}"/>
              </a:ext>
            </a:extLst>
          </p:cNvPr>
          <p:cNvSpPr>
            <a:spLocks noGrp="1"/>
          </p:cNvSpPr>
          <p:nvPr>
            <p:ph type="title"/>
          </p:nvPr>
        </p:nvSpPr>
        <p:spPr>
          <a:xfrm>
            <a:off x="5105400" y="203200"/>
            <a:ext cx="6743700" cy="1206500"/>
          </a:xfrm>
          <a:ln/>
        </p:spPr>
        <p:style>
          <a:lnRef idx="1">
            <a:schemeClr val="accent6"/>
          </a:lnRef>
          <a:fillRef idx="3">
            <a:schemeClr val="accent6"/>
          </a:fillRef>
          <a:effectRef idx="2">
            <a:schemeClr val="accent6"/>
          </a:effectRef>
          <a:fontRef idx="minor">
            <a:schemeClr val="lt1"/>
          </a:fontRef>
        </p:style>
        <p:txBody>
          <a:bodyPr>
            <a:noAutofit/>
          </a:bodyPr>
          <a:lstStyle/>
          <a:p>
            <a:pPr algn="ctr"/>
            <a:r>
              <a:rPr lang="it-IT" sz="4400" b="1" dirty="0">
                <a:solidFill>
                  <a:srgbClr val="FFFF00"/>
                </a:solidFill>
              </a:rPr>
              <a:t>IL GRUPPO SOCIALE</a:t>
            </a:r>
          </a:p>
        </p:txBody>
      </p:sp>
      <p:sp>
        <p:nvSpPr>
          <p:cNvPr id="3" name="Segnaposto contenuto 2">
            <a:extLst>
              <a:ext uri="{FF2B5EF4-FFF2-40B4-BE49-F238E27FC236}">
                <a16:creationId xmlns:a16="http://schemas.microsoft.com/office/drawing/2014/main" xmlns="" id="{6990658A-63C1-4EEC-80E9-72A0794779DF}"/>
              </a:ext>
            </a:extLst>
          </p:cNvPr>
          <p:cNvSpPr>
            <a:spLocks noGrp="1"/>
          </p:cNvSpPr>
          <p:nvPr>
            <p:ph idx="1"/>
          </p:nvPr>
        </p:nvSpPr>
        <p:spPr>
          <a:xfrm>
            <a:off x="4838700" y="2070100"/>
            <a:ext cx="7150100" cy="3594100"/>
          </a:xfrm>
          <a:solidFill>
            <a:schemeClr val="bg1"/>
          </a:solidFill>
        </p:spPr>
        <p:txBody>
          <a:bodyPr>
            <a:normAutofit fontScale="92500" lnSpcReduction="10000"/>
          </a:bodyPr>
          <a:lstStyle/>
          <a:p>
            <a:r>
              <a:rPr lang="it-IT" sz="2800" dirty="0"/>
              <a:t>IMPORTANZA DELL’ESPLORARE (CENTRALITÀ DEI PROCESSI E NON DEI PRODOTTI)</a:t>
            </a:r>
          </a:p>
          <a:p>
            <a:r>
              <a:rPr lang="it-IT" sz="2800" dirty="0"/>
              <a:t>IMPORTANZA DEL COSTRUIRE (INSEGNANTE FACILITATORE, CHE PROMUOVE GLI APPRENDIMENTI NEI LABORATORI) </a:t>
            </a:r>
          </a:p>
          <a:p>
            <a:r>
              <a:rPr lang="it-IT" sz="2800" dirty="0"/>
              <a:t> IMPORTANZA DEL COLLABORARE (IL GRUPPO FACILITA L’APPRENDIMENTO)</a:t>
            </a:r>
          </a:p>
        </p:txBody>
      </p:sp>
      <p:sp>
        <p:nvSpPr>
          <p:cNvPr id="4" name="Rettangolo 3">
            <a:extLst>
              <a:ext uri="{FF2B5EF4-FFF2-40B4-BE49-F238E27FC236}">
                <a16:creationId xmlns:a16="http://schemas.microsoft.com/office/drawing/2014/main" xmlns="" id="{1477BAE1-DF8B-44BD-8A3A-AA1614279CCE}"/>
              </a:ext>
            </a:extLst>
          </p:cNvPr>
          <p:cNvSpPr/>
          <p:nvPr/>
        </p:nvSpPr>
        <p:spPr>
          <a:xfrm>
            <a:off x="6003634" y="2967335"/>
            <a:ext cx="184730" cy="923330"/>
          </a:xfrm>
          <a:prstGeom prst="rect">
            <a:avLst/>
          </a:prstGeom>
          <a:noFill/>
        </p:spPr>
        <p:txBody>
          <a:bodyPr wrap="none" lIns="91440" tIns="45720" rIns="91440" bIns="45720">
            <a:spAutoFit/>
          </a:bodyPr>
          <a:lstStyle/>
          <a:p>
            <a:pPr algn="ctr"/>
            <a:endParaRPr lang="it-IT" sz="5400" b="1" cap="none" spc="0" dirty="0">
              <a:ln w="22225">
                <a:solidFill>
                  <a:schemeClr val="accent2"/>
                </a:solidFill>
                <a:prstDash val="solid"/>
              </a:ln>
              <a:solidFill>
                <a:schemeClr val="accent2">
                  <a:lumMod val="40000"/>
                  <a:lumOff val="60000"/>
                </a:schemeClr>
              </a:solidFill>
              <a:effectLst/>
            </a:endParaRPr>
          </a:p>
        </p:txBody>
      </p:sp>
      <p:pic>
        <p:nvPicPr>
          <p:cNvPr id="5" name="Immagine 4">
            <a:extLst>
              <a:ext uri="{FF2B5EF4-FFF2-40B4-BE49-F238E27FC236}">
                <a16:creationId xmlns:a16="http://schemas.microsoft.com/office/drawing/2014/main" xmlns="" id="{715D8F6F-4FD3-4746-A412-36ED6800654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0182" y="3091634"/>
            <a:ext cx="3100918" cy="2572566"/>
          </a:xfrm>
          <a:prstGeom prst="rect">
            <a:avLst/>
          </a:prstGeom>
        </p:spPr>
      </p:pic>
      <p:pic>
        <p:nvPicPr>
          <p:cNvPr id="6" name="Segnaposto contenuto 5" descr="Immagine che contiene interni, giocattolo, pavimento&#10;&#10;Descrizione generata automaticamente">
            <a:extLst>
              <a:ext uri="{FF2B5EF4-FFF2-40B4-BE49-F238E27FC236}">
                <a16:creationId xmlns:a16="http://schemas.microsoft.com/office/drawing/2014/main" xmlns="" id="{12D2E33D-0F5A-4C80-B3B6-91A34FBCA33E}"/>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xmlns="" val="0"/>
              </a:ext>
            </a:extLst>
          </a:blip>
          <a:srcRect t="11371" r="-2" b="19758"/>
          <a:stretch/>
        </p:blipFill>
        <p:spPr>
          <a:xfrm>
            <a:off x="620182" y="408714"/>
            <a:ext cx="3507318" cy="2348531"/>
          </a:xfrm>
          <a:prstGeom prst="rect">
            <a:avLst/>
          </a:prstGeom>
        </p:spPr>
      </p:pic>
    </p:spTree>
    <p:extLst>
      <p:ext uri="{BB962C8B-B14F-4D97-AF65-F5344CB8AC3E}">
        <p14:creationId xmlns:p14="http://schemas.microsoft.com/office/powerpoint/2010/main" xmlns="" val="3532013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FDF0F83B-B308-4AF2-BD77-2965786F1005}"/>
              </a:ext>
            </a:extLst>
          </p:cNvPr>
          <p:cNvSpPr>
            <a:spLocks noGrp="1"/>
          </p:cNvSpPr>
          <p:nvPr>
            <p:ph type="title"/>
          </p:nvPr>
        </p:nvSpPr>
        <p:spPr>
          <a:xfrm>
            <a:off x="1294362" y="0"/>
            <a:ext cx="9603275" cy="723900"/>
          </a:xfrm>
        </p:spPr>
        <p:style>
          <a:lnRef idx="1">
            <a:schemeClr val="accent6"/>
          </a:lnRef>
          <a:fillRef idx="3">
            <a:schemeClr val="accent6"/>
          </a:fillRef>
          <a:effectRef idx="2">
            <a:schemeClr val="accent6"/>
          </a:effectRef>
          <a:fontRef idx="minor">
            <a:schemeClr val="lt1"/>
          </a:fontRef>
        </p:style>
        <p:txBody>
          <a:bodyPr>
            <a:normAutofit/>
          </a:bodyPr>
          <a:lstStyle/>
          <a:p>
            <a:pPr algn="ctr"/>
            <a:r>
              <a:rPr lang="it-IT" sz="4000" b="1" dirty="0">
                <a:solidFill>
                  <a:srgbClr val="FFFF00"/>
                </a:solidFill>
              </a:rPr>
              <a:t>RAGGRUPPAMENTI</a:t>
            </a:r>
          </a:p>
        </p:txBody>
      </p:sp>
      <p:sp>
        <p:nvSpPr>
          <p:cNvPr id="3" name="Segnaposto contenuto 2">
            <a:extLst>
              <a:ext uri="{FF2B5EF4-FFF2-40B4-BE49-F238E27FC236}">
                <a16:creationId xmlns:a16="http://schemas.microsoft.com/office/drawing/2014/main" xmlns="" id="{2A678D17-142D-4553-BA6A-F4A22375BF2D}"/>
              </a:ext>
            </a:extLst>
          </p:cNvPr>
          <p:cNvSpPr>
            <a:spLocks noGrp="1"/>
          </p:cNvSpPr>
          <p:nvPr>
            <p:ph idx="1"/>
          </p:nvPr>
        </p:nvSpPr>
        <p:spPr>
          <a:xfrm>
            <a:off x="368299" y="723900"/>
            <a:ext cx="11455400" cy="5334000"/>
          </a:xfrm>
          <a:solidFill>
            <a:schemeClr val="bg1"/>
          </a:solidFill>
        </p:spPr>
        <p:txBody>
          <a:bodyPr>
            <a:normAutofit fontScale="92500"/>
          </a:bodyPr>
          <a:lstStyle/>
          <a:p>
            <a:r>
              <a:rPr lang="it-IT" b="1" dirty="0"/>
              <a:t>OCCORRE DIFFERENZIARE TRA:</a:t>
            </a:r>
          </a:p>
          <a:p>
            <a:r>
              <a:rPr lang="it-IT" sz="2600" b="1" dirty="0">
                <a:solidFill>
                  <a:srgbClr val="FF0000"/>
                </a:solidFill>
              </a:rPr>
              <a:t>ATTIVITA’ INDIVIDUALI </a:t>
            </a:r>
            <a:r>
              <a:rPr lang="it-IT" b="1" dirty="0"/>
              <a:t>: OGNI BAMBINO FA UN LAVORO SU CONSEGNA DELL’EDUCATORE, SUL PROPRIO FOGLIO; </a:t>
            </a:r>
          </a:p>
          <a:p>
            <a:r>
              <a:rPr lang="it-IT" sz="2600" b="1" dirty="0">
                <a:solidFill>
                  <a:srgbClr val="FF0000"/>
                </a:solidFill>
              </a:rPr>
              <a:t>LIBERE AGGREGAZIONI </a:t>
            </a:r>
            <a:r>
              <a:rPr lang="it-IT" b="1" dirty="0"/>
              <a:t>: GRUPPI FORMATI PER LIBERA SCELTA DA PARTE DEI BAMBINI </a:t>
            </a:r>
          </a:p>
          <a:p>
            <a:r>
              <a:rPr lang="it-IT" sz="2800" b="1" dirty="0">
                <a:solidFill>
                  <a:srgbClr val="FF0000"/>
                </a:solidFill>
              </a:rPr>
              <a:t>PICCOLO GRUPPO </a:t>
            </a:r>
            <a:r>
              <a:rPr lang="it-IT" b="1" dirty="0"/>
              <a:t>: FAVORISCE DINAMICHE RELAZIONALI POSITIVE E COLLABORATIVE, NONCHÉ LA NEGOZIAZIONE</a:t>
            </a:r>
          </a:p>
          <a:p>
            <a:r>
              <a:rPr lang="it-IT" sz="2800" b="1" dirty="0">
                <a:solidFill>
                  <a:srgbClr val="FF0000"/>
                </a:solidFill>
              </a:rPr>
              <a:t>GRANDE GRUPPO</a:t>
            </a:r>
          </a:p>
          <a:p>
            <a:r>
              <a:rPr lang="it-IT" b="1" dirty="0"/>
              <a:t>“L’insegnante si occupa di un piccolo gruppo di bambini (…); nel frattempo gli altri giocano e/o fanno attività negli angoli predisposti in precedenza. I centri d’interesse hanno la caratteristica di catalizzare l’attenzione dei bambini anche nel caso in cui l’insegnante è sola in sezione. Il gruppo di bambini seguito dall’insegnante ruota, nell’arco della stessa mattina, o nel corso delle mattine successive, in maniera da passare dalla situazione con l’insegnante a quella di gioco libero negli angoli (libere aggregazioni)” (Catellani, p. 40)</a:t>
            </a:r>
          </a:p>
        </p:txBody>
      </p:sp>
    </p:spTree>
    <p:extLst>
      <p:ext uri="{BB962C8B-B14F-4D97-AF65-F5344CB8AC3E}">
        <p14:creationId xmlns:p14="http://schemas.microsoft.com/office/powerpoint/2010/main" xmlns="" val="21189994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DC7FCDB8-2AE7-4AC7-B962-21E7546B076E}"/>
              </a:ext>
            </a:extLst>
          </p:cNvPr>
          <p:cNvSpPr>
            <a:spLocks noGrp="1"/>
          </p:cNvSpPr>
          <p:nvPr>
            <p:ph type="title"/>
          </p:nvPr>
        </p:nvSpPr>
        <p:spPr>
          <a:xfrm>
            <a:off x="1451579" y="0"/>
            <a:ext cx="9603275" cy="774700"/>
          </a:xfr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it-IT" sz="4400" b="1" dirty="0">
                <a:solidFill>
                  <a:srgbClr val="FFFF00"/>
                </a:solidFill>
              </a:rPr>
              <a:t> REGOLE</a:t>
            </a:r>
            <a:r>
              <a:rPr lang="it-IT" sz="4400" b="1" dirty="0">
                <a:solidFill>
                  <a:srgbClr val="FF0000"/>
                </a:solidFill>
              </a:rPr>
              <a:t/>
            </a:r>
            <a:br>
              <a:rPr lang="it-IT" sz="4400" b="1" dirty="0">
                <a:solidFill>
                  <a:srgbClr val="FF0000"/>
                </a:solidFill>
              </a:rPr>
            </a:br>
            <a:endParaRPr lang="it-IT" sz="4400" b="1" dirty="0">
              <a:solidFill>
                <a:srgbClr val="FF0000"/>
              </a:solidFill>
            </a:endParaRPr>
          </a:p>
        </p:txBody>
      </p:sp>
      <p:sp>
        <p:nvSpPr>
          <p:cNvPr id="3" name="Segnaposto contenuto 2">
            <a:extLst>
              <a:ext uri="{FF2B5EF4-FFF2-40B4-BE49-F238E27FC236}">
                <a16:creationId xmlns:a16="http://schemas.microsoft.com/office/drawing/2014/main" xmlns="" id="{45BF1471-F921-4BC3-BE3A-9A4C75B0A8C4}"/>
              </a:ext>
            </a:extLst>
          </p:cNvPr>
          <p:cNvSpPr>
            <a:spLocks noGrp="1"/>
          </p:cNvSpPr>
          <p:nvPr>
            <p:ph idx="1"/>
          </p:nvPr>
        </p:nvSpPr>
        <p:spPr>
          <a:xfrm>
            <a:off x="266700" y="774700"/>
            <a:ext cx="11925300" cy="5372100"/>
          </a:xfrm>
          <a:solidFill>
            <a:schemeClr val="bg1"/>
          </a:solidFill>
        </p:spPr>
        <p:txBody>
          <a:bodyPr>
            <a:noAutofit/>
          </a:bodyPr>
          <a:lstStyle/>
          <a:p>
            <a:r>
              <a:rPr lang="it-IT" sz="2400" dirty="0"/>
              <a:t> IMPORTANZA DI CONDIVIDERE (PRIMA DI TUTTO TRA INSEGNANTI E POI CON I BAMBINI) DELLE REGOLE CHIARE. L’USO DELLO SPAZIO, DEI TEMPI E DEI MATERIALI (OLTRE CHE IL MODO DI RELAZIONARSI CON GLI ALTRI) NON PUÒ ESSERE LASCIATO ALL’ESTEMPORANEITÀ.</a:t>
            </a:r>
          </a:p>
          <a:p>
            <a:r>
              <a:rPr lang="it-IT" sz="2400" dirty="0"/>
              <a:t>  REGOLE DI ACCESSO AGLI ANGOLI, RIGUARDO AL NUMERO DI BAMBINI CHE POSSONO ACCEDERE CONTEMPORANEAMENTE IN UN ANGOLO PER NON CREARE SOVRAFFOLLAMENTO. AD ESEMPIO, SI APPENDONO FUORI DALL’ANGOLO ALCUNI MEDAGLIONI DI CARTONE (MAGARI COSTRUITI DAI BAMBINI STESSI), OPPURE SI PRENDONO (PER L’ANGOLO MORBIDO) TANTE SCATOLE DI SCARPE QUANTI SONO I BAMBINI CHE POSSONO ACCEDERVI </a:t>
            </a:r>
          </a:p>
          <a:p>
            <a:r>
              <a:rPr lang="it-IT" sz="2400" dirty="0"/>
              <a:t> È IMPORTATE CHE PER OGNI SPAZIO SI CREINO DEI RITUALI, CHE RIGUARDANO IL MODO DI ACCEDERCI E DI UTILIZZARE I MATERIALI…</a:t>
            </a:r>
          </a:p>
        </p:txBody>
      </p:sp>
    </p:spTree>
    <p:extLst>
      <p:ext uri="{BB962C8B-B14F-4D97-AF65-F5344CB8AC3E}">
        <p14:creationId xmlns:p14="http://schemas.microsoft.com/office/powerpoint/2010/main" xmlns="" val="28501065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682DCA50-9B6B-4E10-90C7-DACF723BED51}"/>
              </a:ext>
            </a:extLst>
          </p:cNvPr>
          <p:cNvSpPr>
            <a:spLocks noGrp="1"/>
          </p:cNvSpPr>
          <p:nvPr>
            <p:ph type="title"/>
          </p:nvPr>
        </p:nvSpPr>
        <p:spPr>
          <a:xfrm>
            <a:off x="609601" y="0"/>
            <a:ext cx="11201400" cy="1068602"/>
          </a:xfrm>
        </p:spPr>
        <p:style>
          <a:lnRef idx="1">
            <a:schemeClr val="accent5"/>
          </a:lnRef>
          <a:fillRef idx="3">
            <a:schemeClr val="accent5"/>
          </a:fillRef>
          <a:effectRef idx="2">
            <a:schemeClr val="accent5"/>
          </a:effectRef>
          <a:fontRef idx="minor">
            <a:schemeClr val="lt1"/>
          </a:fontRef>
        </p:style>
        <p:txBody>
          <a:bodyPr>
            <a:noAutofit/>
          </a:bodyPr>
          <a:lstStyle/>
          <a:p>
            <a:pPr algn="ctr"/>
            <a:r>
              <a:rPr lang="it-IT" sz="2800" b="1" dirty="0">
                <a:solidFill>
                  <a:srgbClr val="FF0000"/>
                </a:solidFill>
              </a:rPr>
              <a:t/>
            </a:r>
            <a:br>
              <a:rPr lang="it-IT" sz="2800" b="1" dirty="0">
                <a:solidFill>
                  <a:srgbClr val="FF0000"/>
                </a:solidFill>
              </a:rPr>
            </a:br>
            <a:r>
              <a:rPr lang="it-IT" sz="2800" b="1" dirty="0">
                <a:solidFill>
                  <a:srgbClr val="FF0000"/>
                </a:solidFill>
              </a:rPr>
              <a:t/>
            </a:r>
            <a:br>
              <a:rPr lang="it-IT" sz="2800" b="1" dirty="0">
                <a:solidFill>
                  <a:srgbClr val="FF0000"/>
                </a:solidFill>
              </a:rPr>
            </a:br>
            <a:r>
              <a:rPr lang="it-IT" sz="3600" b="1" dirty="0">
                <a:solidFill>
                  <a:srgbClr val="FFFF00"/>
                </a:solidFill>
              </a:rPr>
              <a:t>L’INTERAZIONE SOCIALE nei diversi contesti </a:t>
            </a:r>
            <a:br>
              <a:rPr lang="it-IT" sz="3600" b="1" dirty="0">
                <a:solidFill>
                  <a:srgbClr val="FFFF00"/>
                </a:solidFill>
              </a:rPr>
            </a:br>
            <a:r>
              <a:rPr lang="it-IT" sz="3600" b="1" dirty="0">
                <a:solidFill>
                  <a:srgbClr val="FFFF00"/>
                </a:solidFill>
              </a:rPr>
              <a:t> (scuola, famiglia, territorio …)</a:t>
            </a:r>
            <a:endParaRPr lang="it-IT" sz="3600" dirty="0">
              <a:solidFill>
                <a:srgbClr val="FFFF00"/>
              </a:solidFill>
            </a:endParaRPr>
          </a:p>
        </p:txBody>
      </p:sp>
      <p:sp>
        <p:nvSpPr>
          <p:cNvPr id="3" name="Segnaposto contenuto 2">
            <a:extLst>
              <a:ext uri="{FF2B5EF4-FFF2-40B4-BE49-F238E27FC236}">
                <a16:creationId xmlns:a16="http://schemas.microsoft.com/office/drawing/2014/main" xmlns="" id="{56721B99-DB10-41E1-A37B-1AC64C2E00BD}"/>
              </a:ext>
            </a:extLst>
          </p:cNvPr>
          <p:cNvSpPr>
            <a:spLocks noGrp="1"/>
          </p:cNvSpPr>
          <p:nvPr>
            <p:ph idx="1"/>
          </p:nvPr>
        </p:nvSpPr>
        <p:spPr>
          <a:xfrm>
            <a:off x="4708016" y="1068600"/>
            <a:ext cx="7191884" cy="4481300"/>
          </a:xfrm>
        </p:spPr>
        <p:txBody>
          <a:bodyPr>
            <a:normAutofit fontScale="32500" lnSpcReduction="20000"/>
          </a:bodyPr>
          <a:lstStyle/>
          <a:p>
            <a:r>
              <a:rPr lang="it-IT" sz="7400" dirty="0"/>
              <a:t>LE ATTIVITÀ STIMOLANO LE COMPETENZE LINGUISTICHE: </a:t>
            </a:r>
            <a:r>
              <a:rPr lang="it-IT" sz="7400" b="1" dirty="0"/>
              <a:t>SEQUENZIALITÀ, COORDINAZIONE, ALTERNANZA, RITMICITÀ</a:t>
            </a:r>
            <a:r>
              <a:rPr lang="it-IT" sz="7400" dirty="0"/>
              <a:t>.</a:t>
            </a:r>
          </a:p>
          <a:p>
            <a:r>
              <a:rPr lang="it-IT" sz="7400" b="1" dirty="0"/>
              <a:t>AZIONE E MOVIMENTI</a:t>
            </a:r>
            <a:r>
              <a:rPr lang="it-IT" sz="7400" dirty="0"/>
              <a:t> HANNO RUOLO CENTRALE NEI PROCESSI DI </a:t>
            </a:r>
            <a:r>
              <a:rPr lang="it-IT" sz="7400" b="1" dirty="0"/>
              <a:t>RAPPRESENTAZIONE MENTALE,</a:t>
            </a:r>
            <a:r>
              <a:rPr lang="it-IT" sz="7400" dirty="0"/>
              <a:t> IL LINGUAGGIO DEVE ESSERE UN CONTINUUM CHE DAI GESTI SI ESTENDE FINO ALLA COMUNICAZIONE VERBALE.</a:t>
            </a:r>
          </a:p>
          <a:p>
            <a:r>
              <a:rPr lang="it-IT" sz="7400" dirty="0"/>
              <a:t>DIVERSI TIPI DI GESTI </a:t>
            </a:r>
            <a:r>
              <a:rPr lang="it-IT" sz="7400" b="1" dirty="0"/>
              <a:t>(DEITTICI, RAPPRESENTATIVI E PRAGMATICI).</a:t>
            </a:r>
          </a:p>
          <a:p>
            <a:endParaRPr lang="it-IT" dirty="0"/>
          </a:p>
        </p:txBody>
      </p:sp>
      <p:sp>
        <p:nvSpPr>
          <p:cNvPr id="4" name="Segnaposto testo 3">
            <a:extLst>
              <a:ext uri="{FF2B5EF4-FFF2-40B4-BE49-F238E27FC236}">
                <a16:creationId xmlns:a16="http://schemas.microsoft.com/office/drawing/2014/main" xmlns="" id="{6C42A243-5A87-413B-B8D4-1BE9E38258F5}"/>
              </a:ext>
            </a:extLst>
          </p:cNvPr>
          <p:cNvSpPr>
            <a:spLocks noGrp="1"/>
          </p:cNvSpPr>
          <p:nvPr>
            <p:ph type="body" sz="half" idx="2"/>
          </p:nvPr>
        </p:nvSpPr>
        <p:spPr/>
        <p:txBody>
          <a:bodyPr/>
          <a:lstStyle/>
          <a:p>
            <a:endParaRPr lang="it-IT" dirty="0"/>
          </a:p>
        </p:txBody>
      </p:sp>
      <p:pic>
        <p:nvPicPr>
          <p:cNvPr id="5" name="Immagine 4" descr="Immagine che contiene persona, interni, cane&#10;&#10;Descrizione generata automaticamente">
            <a:extLst>
              <a:ext uri="{FF2B5EF4-FFF2-40B4-BE49-F238E27FC236}">
                <a16:creationId xmlns:a16="http://schemas.microsoft.com/office/drawing/2014/main" xmlns="" id="{12B04CB1-A604-4B3C-ADA4-8A846E800E85}"/>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r="-1" b="7904"/>
          <a:stretch/>
        </p:blipFill>
        <p:spPr>
          <a:xfrm>
            <a:off x="481025" y="1404329"/>
            <a:ext cx="4226991" cy="4049344"/>
          </a:xfrm>
          <a:prstGeom prst="rect">
            <a:avLst/>
          </a:prstGeom>
        </p:spPr>
      </p:pic>
    </p:spTree>
    <p:extLst>
      <p:ext uri="{BB962C8B-B14F-4D97-AF65-F5344CB8AC3E}">
        <p14:creationId xmlns:p14="http://schemas.microsoft.com/office/powerpoint/2010/main" xmlns="" val="24216238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contenuto 6">
            <a:extLst>
              <a:ext uri="{FF2B5EF4-FFF2-40B4-BE49-F238E27FC236}">
                <a16:creationId xmlns:a16="http://schemas.microsoft.com/office/drawing/2014/main" xmlns="" id="{167547CF-B819-40B7-817C-E467ED4A699A}"/>
              </a:ext>
            </a:extLst>
          </p:cNvPr>
          <p:cNvSpPr>
            <a:spLocks noGrp="1"/>
          </p:cNvSpPr>
          <p:nvPr>
            <p:ph idx="4294967295"/>
          </p:nvPr>
        </p:nvSpPr>
        <p:spPr>
          <a:xfrm>
            <a:off x="508001" y="254000"/>
            <a:ext cx="11493500" cy="5549900"/>
          </a:xfrm>
          <a:solidFill>
            <a:schemeClr val="bg1"/>
          </a:solidFill>
        </p:spPr>
        <p:txBody>
          <a:bodyPr>
            <a:normAutofit fontScale="32500" lnSpcReduction="20000"/>
          </a:bodyPr>
          <a:lstStyle/>
          <a:p>
            <a:pPr>
              <a:spcAft>
                <a:spcPts val="0"/>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Success  (18 mesi) intanto inizia a toccare e a mescolare il colore nel piatto con una mano, Simone ( 3 anni e mezzo) la blocca prendendogliela.</a:t>
            </a:r>
          </a:p>
          <a:p>
            <a:pPr>
              <a:spcAft>
                <a:spcPts val="0"/>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Simone : “</a:t>
            </a:r>
            <a:r>
              <a:rPr lang="it-IT" sz="7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Non si gioca col colore, si dipinge così…” .  </a:t>
            </a: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Le mette la mano sul pennello che Success prende subito e inizia a passare sul cartone.</a:t>
            </a:r>
          </a:p>
          <a:p>
            <a:pPr>
              <a:spcAft>
                <a:spcPts val="0"/>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Simone: </a:t>
            </a:r>
            <a:r>
              <a:rPr lang="it-IT" sz="7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“Non dipingere qua!”</a:t>
            </a:r>
            <a:endPar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pPr>
              <a:spcAft>
                <a:spcPts val="0"/>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Success chiede</a:t>
            </a:r>
            <a:r>
              <a:rPr lang="it-IT" sz="7400"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 </a:t>
            </a:r>
            <a:r>
              <a:rPr lang="it-IT" sz="7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“Qua?”</a:t>
            </a:r>
            <a:endPar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pPr>
              <a:spcAft>
                <a:spcPts val="0"/>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Simone le sorride: </a:t>
            </a:r>
            <a:r>
              <a:rPr lang="it-IT" sz="7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“Sì ,qua sì!”</a:t>
            </a:r>
            <a:endPar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pPr>
              <a:spcAft>
                <a:spcPts val="0"/>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Simone si rivolge ad Angela: </a:t>
            </a:r>
            <a:r>
              <a:rPr lang="it-IT" sz="7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“Guarda, sta diventando brava!”</a:t>
            </a:r>
            <a:endPar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pPr>
              <a:spcAft>
                <a:spcPts val="0"/>
              </a:spcAft>
            </a:pPr>
            <a:r>
              <a:rPr lang="it-IT" sz="7400" dirty="0" err="1">
                <a:solidFill>
                  <a:srgbClr val="000000"/>
                </a:solidFill>
                <a:latin typeface="Gill Sans MT" panose="020B0502020104020203" pitchFamily="34" charset="0"/>
                <a:ea typeface="Calibri" panose="020F0502020204030204" pitchFamily="34" charset="0"/>
                <a:cs typeface="Gill Sans MT" panose="020B0502020104020203" pitchFamily="34" charset="0"/>
              </a:rPr>
              <a:t>Angela:</a:t>
            </a:r>
            <a:r>
              <a:rPr lang="it-IT" sz="7400" b="1" i="1" dirty="0" err="1">
                <a:solidFill>
                  <a:srgbClr val="000000"/>
                </a:solidFill>
                <a:latin typeface="Gill Sans MT" panose="020B0502020104020203" pitchFamily="34" charset="0"/>
                <a:ea typeface="Calibri" panose="020F0502020204030204" pitchFamily="34" charset="0"/>
                <a:cs typeface="Gill Sans MT" panose="020B0502020104020203" pitchFamily="34" charset="0"/>
              </a:rPr>
              <a:t>“Complimenti</a:t>
            </a:r>
            <a:r>
              <a:rPr lang="it-IT" sz="7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 !” </a:t>
            </a:r>
            <a:endPar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pPr>
              <a:spcAft>
                <a:spcPts val="0"/>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Anna dopo aver osservato a lungo Success, inizia  a spalmarsi con la punta di due dita il colore nell’ altra mano.</a:t>
            </a:r>
          </a:p>
          <a:p>
            <a:pPr>
              <a:spcAft>
                <a:spcPts val="0"/>
              </a:spcAft>
            </a:pPr>
            <a:r>
              <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Angela: </a:t>
            </a:r>
            <a:r>
              <a:rPr lang="it-IT" sz="7400" b="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a:t>
            </a:r>
            <a:r>
              <a:rPr lang="it-IT" sz="7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Puoi usare tutte e due le mani se vuoi!”</a:t>
            </a:r>
            <a:endParaRPr lang="it-IT" sz="7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endParaRPr lang="it-IT" dirty="0"/>
          </a:p>
        </p:txBody>
      </p:sp>
    </p:spTree>
    <p:extLst>
      <p:ext uri="{BB962C8B-B14F-4D97-AF65-F5344CB8AC3E}">
        <p14:creationId xmlns:p14="http://schemas.microsoft.com/office/powerpoint/2010/main" xmlns="" val="9475883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xmlns="" id="{DEB4BFEC-88D9-4B9B-B7FF-1EF44C383052}"/>
              </a:ext>
            </a:extLst>
          </p:cNvPr>
          <p:cNvSpPr/>
          <p:nvPr/>
        </p:nvSpPr>
        <p:spPr>
          <a:xfrm>
            <a:off x="571500" y="482600"/>
            <a:ext cx="11493500" cy="5262979"/>
          </a:xfrm>
          <a:prstGeom prst="rect">
            <a:avLst/>
          </a:prstGeom>
          <a:solidFill>
            <a:schemeClr val="bg1"/>
          </a:solidFill>
        </p:spPr>
        <p:txBody>
          <a:bodyPr wrap="square">
            <a:spAutoFit/>
          </a:bodyPr>
          <a:lstStyle/>
          <a:p>
            <a:pPr>
              <a:spcAft>
                <a:spcPts val="0"/>
              </a:spcAft>
            </a:pPr>
            <a:r>
              <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La bambina accoglie subito il suggerimento e  visibilmente soddisfatta, inizia a spalmarsi il colore in entrambe le mani (come fosse crema),ogni tanto chiude le dita per sentirne meglio la </a:t>
            </a:r>
            <a:r>
              <a:rPr lang="it-IT" sz="2400" dirty="0" err="1">
                <a:solidFill>
                  <a:srgbClr val="000000"/>
                </a:solidFill>
                <a:latin typeface="Gill Sans MT" panose="020B0502020104020203" pitchFamily="34" charset="0"/>
                <a:ea typeface="Calibri" panose="020F0502020204030204" pitchFamily="34" charset="0"/>
                <a:cs typeface="Gill Sans MT" panose="020B0502020104020203" pitchFamily="34" charset="0"/>
              </a:rPr>
              <a:t>consistenza:il</a:t>
            </a:r>
            <a:r>
              <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 colore scorre tra le </a:t>
            </a:r>
            <a:r>
              <a:rPr lang="it-IT" sz="2400" dirty="0" err="1">
                <a:solidFill>
                  <a:srgbClr val="000000"/>
                </a:solidFill>
                <a:latin typeface="Gill Sans MT" panose="020B0502020104020203" pitchFamily="34" charset="0"/>
                <a:ea typeface="Calibri" panose="020F0502020204030204" pitchFamily="34" charset="0"/>
                <a:cs typeface="Gill Sans MT" panose="020B0502020104020203" pitchFamily="34" charset="0"/>
              </a:rPr>
              <a:t>dita,sulle</a:t>
            </a:r>
            <a:r>
              <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 braccia, un po’ sul viso.</a:t>
            </a:r>
          </a:p>
          <a:p>
            <a:pPr>
              <a:spcAft>
                <a:spcPts val="0"/>
              </a:spcAft>
            </a:pPr>
            <a:r>
              <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Simone osserva Camilla che sta spalmando il colore sul tavolo.</a:t>
            </a:r>
          </a:p>
          <a:p>
            <a:pPr>
              <a:spcAft>
                <a:spcPts val="0"/>
              </a:spcAft>
            </a:pPr>
            <a:r>
              <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Simone: </a:t>
            </a:r>
            <a:r>
              <a:rPr lang="it-IT" sz="2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“Non sul tavolo!”</a:t>
            </a:r>
            <a:endPar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pPr>
              <a:spcAft>
                <a:spcPts val="0"/>
              </a:spcAft>
            </a:pPr>
            <a:r>
              <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Angela </a:t>
            </a:r>
            <a:r>
              <a:rPr lang="it-IT" sz="2400"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a:t>
            </a:r>
            <a:r>
              <a:rPr lang="it-IT" sz="2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Ha ragione, Camilla puoi dipingere con le mani ma non sul tavolo!”</a:t>
            </a:r>
            <a:endPar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pPr>
              <a:spcAft>
                <a:spcPts val="0"/>
              </a:spcAft>
            </a:pPr>
            <a:r>
              <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Simone</a:t>
            </a:r>
            <a:r>
              <a:rPr lang="it-IT" sz="2400"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 </a:t>
            </a:r>
            <a:r>
              <a:rPr lang="it-IT" sz="2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“Posso dipingere anch’io con le mani?”</a:t>
            </a:r>
            <a:endPar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pPr>
              <a:spcAft>
                <a:spcPts val="0"/>
              </a:spcAft>
            </a:pPr>
            <a:r>
              <a:rPr lang="it-IT" sz="2400" dirty="0" err="1">
                <a:solidFill>
                  <a:srgbClr val="000000"/>
                </a:solidFill>
                <a:latin typeface="Gill Sans MT" panose="020B0502020104020203" pitchFamily="34" charset="0"/>
                <a:ea typeface="Calibri" panose="020F0502020204030204" pitchFamily="34" charset="0"/>
                <a:cs typeface="Gill Sans MT" panose="020B0502020104020203" pitchFamily="34" charset="0"/>
              </a:rPr>
              <a:t>Angela:</a:t>
            </a:r>
            <a:r>
              <a:rPr lang="it-IT" sz="2400" b="1" i="1" dirty="0" err="1">
                <a:solidFill>
                  <a:srgbClr val="000000"/>
                </a:solidFill>
                <a:latin typeface="Gill Sans MT" panose="020B0502020104020203" pitchFamily="34" charset="0"/>
                <a:ea typeface="Calibri" panose="020F0502020204030204" pitchFamily="34" charset="0"/>
                <a:cs typeface="Gill Sans MT" panose="020B0502020104020203" pitchFamily="34" charset="0"/>
              </a:rPr>
              <a:t>“Certo</a:t>
            </a:r>
            <a:r>
              <a:rPr lang="it-IT" sz="2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a:t>
            </a:r>
            <a:endPar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endParaRPr>
          </a:p>
          <a:p>
            <a:pPr>
              <a:spcAft>
                <a:spcPts val="0"/>
              </a:spcAft>
            </a:pPr>
            <a:r>
              <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Simone immerge le mani nel </a:t>
            </a:r>
            <a:r>
              <a:rPr lang="it-IT" sz="2400" dirty="0" err="1">
                <a:solidFill>
                  <a:srgbClr val="000000"/>
                </a:solidFill>
                <a:latin typeface="Gill Sans MT" panose="020B0502020104020203" pitchFamily="34" charset="0"/>
                <a:ea typeface="Calibri" panose="020F0502020204030204" pitchFamily="34" charset="0"/>
                <a:cs typeface="Gill Sans MT" panose="020B0502020104020203" pitchFamily="34" charset="0"/>
              </a:rPr>
              <a:t>colore,le</a:t>
            </a:r>
            <a:r>
              <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 annusa e inizia a toccare la scatola imprimendo le sue </a:t>
            </a:r>
            <a:r>
              <a:rPr lang="it-IT" sz="2400" dirty="0" err="1">
                <a:solidFill>
                  <a:srgbClr val="000000"/>
                </a:solidFill>
                <a:latin typeface="Gill Sans MT" panose="020B0502020104020203" pitchFamily="34" charset="0"/>
                <a:ea typeface="Calibri" panose="020F0502020204030204" pitchFamily="34" charset="0"/>
                <a:cs typeface="Gill Sans MT" panose="020B0502020104020203" pitchFamily="34" charset="0"/>
              </a:rPr>
              <a:t>impronte,ride</a:t>
            </a:r>
            <a:r>
              <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a:t>
            </a:r>
          </a:p>
          <a:p>
            <a:pPr>
              <a:spcAft>
                <a:spcPts val="0"/>
              </a:spcAft>
            </a:pPr>
            <a:r>
              <a:rPr lang="it-IT" sz="24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Egle: </a:t>
            </a:r>
            <a:r>
              <a:rPr lang="it-IT" sz="2400" b="1" i="1" dirty="0">
                <a:solidFill>
                  <a:srgbClr val="000000"/>
                </a:solidFill>
                <a:latin typeface="Gill Sans MT" panose="020B0502020104020203" pitchFamily="34" charset="0"/>
                <a:ea typeface="Calibri" panose="020F0502020204030204" pitchFamily="34" charset="0"/>
                <a:cs typeface="Gill Sans MT" panose="020B0502020104020203" pitchFamily="34" charset="0"/>
              </a:rPr>
              <a:t>“Guarda le impronte di Simo!”</a:t>
            </a:r>
            <a:r>
              <a:rPr lang="it-IT" sz="2400" b="1"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endParaRPr lang="it-IT" sz="2400" b="1" dirty="0">
              <a:latin typeface="Calibri" panose="020F0502020204030204" pitchFamily="34" charset="0"/>
              <a:ea typeface="Calibri" panose="020F0502020204030204" pitchFamily="34" charset="0"/>
              <a:cs typeface="Times New Roman" panose="02020603050405020304" pitchFamily="18" charset="0"/>
            </a:endParaRPr>
          </a:p>
          <a:p>
            <a:r>
              <a:rPr lang="it-IT" sz="1200" dirty="0"/>
              <a:t>Ada Cigala ,Università degli Studi di Parma ,</a:t>
            </a:r>
            <a:r>
              <a:rPr lang="it-IT" sz="1200" i="1" dirty="0"/>
              <a:t>«Sperimentare da zero a sei anni.  Dalla teoria alla pratica o dalla pratica alla teoria?</a:t>
            </a:r>
            <a:r>
              <a:rPr lang="it-IT" sz="1200" dirty="0"/>
              <a:t>»  Bologna, 14 novembre, 2018</a:t>
            </a:r>
          </a:p>
          <a:p>
            <a:pPr>
              <a:spcAft>
                <a:spcPts val="0"/>
              </a:spcAft>
            </a:pPr>
            <a:endParaRPr lang="it-IT"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1853418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4B965FC1-DCFA-467E-A34C-95A9891914FA}"/>
              </a:ext>
            </a:extLst>
          </p:cNvPr>
          <p:cNvSpPr>
            <a:spLocks noGrp="1"/>
          </p:cNvSpPr>
          <p:nvPr>
            <p:ph type="title"/>
          </p:nvPr>
        </p:nvSpPr>
        <p:spPr>
          <a:xfrm>
            <a:off x="1444671" y="254001"/>
            <a:ext cx="9401129" cy="660399"/>
          </a:xfrm>
        </p:spPr>
        <p:style>
          <a:lnRef idx="1">
            <a:schemeClr val="accent6"/>
          </a:lnRef>
          <a:fillRef idx="3">
            <a:schemeClr val="accent6"/>
          </a:fillRef>
          <a:effectRef idx="2">
            <a:schemeClr val="accent6"/>
          </a:effectRef>
          <a:fontRef idx="minor">
            <a:schemeClr val="lt1"/>
          </a:fontRef>
        </p:style>
        <p:txBody>
          <a:bodyPr>
            <a:noAutofit/>
          </a:bodyPr>
          <a:lstStyle/>
          <a:p>
            <a:pPr algn="ctr"/>
            <a:r>
              <a:rPr lang="it-IT" sz="4400" b="1" dirty="0" err="1">
                <a:solidFill>
                  <a:srgbClr val="FFFF00"/>
                </a:solidFill>
              </a:rPr>
              <a:t>Ri</a:t>
            </a:r>
            <a:r>
              <a:rPr lang="it-IT" sz="4400" b="1" dirty="0">
                <a:solidFill>
                  <a:srgbClr val="FFFF00"/>
                </a:solidFill>
              </a:rPr>
              <a:t> – pensare gli ambienti</a:t>
            </a:r>
          </a:p>
        </p:txBody>
      </p:sp>
      <p:sp>
        <p:nvSpPr>
          <p:cNvPr id="3" name="Segnaposto contenuto 2">
            <a:extLst>
              <a:ext uri="{FF2B5EF4-FFF2-40B4-BE49-F238E27FC236}">
                <a16:creationId xmlns:a16="http://schemas.microsoft.com/office/drawing/2014/main" xmlns="" id="{81C0759E-6716-43EE-B4B4-B74CD6A36AB3}"/>
              </a:ext>
            </a:extLst>
          </p:cNvPr>
          <p:cNvSpPr>
            <a:spLocks noGrp="1"/>
          </p:cNvSpPr>
          <p:nvPr>
            <p:ph idx="1"/>
          </p:nvPr>
        </p:nvSpPr>
        <p:spPr>
          <a:xfrm>
            <a:off x="5322672" y="1101700"/>
            <a:ext cx="6424828" cy="4356099"/>
          </a:xfrm>
        </p:spPr>
        <p:txBody>
          <a:bodyPr>
            <a:normAutofit fontScale="92500" lnSpcReduction="10000"/>
          </a:bodyPr>
          <a:lstStyle/>
          <a:p>
            <a:endParaRPr lang="it-IT" sz="2800" dirty="0"/>
          </a:p>
          <a:p>
            <a:r>
              <a:rPr lang="it-IT" sz="2800" dirty="0"/>
              <a:t>RI-PENSARE GLI AMBIENTI, NON VUOLE ESSERE UN CONDENSATO DI INDICAZIONI PRATICHE, MA UNA SERIE DI POSSIBILITÀ, PUNTI DI VISTA, SGUARDI RISPETTO AI QUALI OGNI EDUCATORE SI POSSA COLLOCARE CON UNA GIUSTA VICINANZA/ DISTANZA PER RICERCARE IL PROPRIO MODO DI PROGETTARE LO SPAZIO EDUCATIVO.</a:t>
            </a:r>
          </a:p>
          <a:p>
            <a:endParaRPr lang="it-IT" dirty="0"/>
          </a:p>
        </p:txBody>
      </p:sp>
      <p:sp>
        <p:nvSpPr>
          <p:cNvPr id="4" name="Segnaposto testo 3">
            <a:extLst>
              <a:ext uri="{FF2B5EF4-FFF2-40B4-BE49-F238E27FC236}">
                <a16:creationId xmlns:a16="http://schemas.microsoft.com/office/drawing/2014/main" xmlns="" id="{84A6A1F6-33F9-4A1D-BAF6-118EE715B946}"/>
              </a:ext>
            </a:extLst>
          </p:cNvPr>
          <p:cNvSpPr>
            <a:spLocks noGrp="1"/>
          </p:cNvSpPr>
          <p:nvPr>
            <p:ph type="body" sz="half" idx="2"/>
          </p:nvPr>
        </p:nvSpPr>
        <p:spPr>
          <a:xfrm>
            <a:off x="673101" y="1193801"/>
            <a:ext cx="4046584" cy="4259872"/>
          </a:xfrm>
        </p:spPr>
        <p:txBody>
          <a:bodyPr/>
          <a:lstStyle/>
          <a:p>
            <a:endParaRPr lang="it-IT" dirty="0"/>
          </a:p>
        </p:txBody>
      </p:sp>
      <p:pic>
        <p:nvPicPr>
          <p:cNvPr id="5" name="Picture 2">
            <a:extLst>
              <a:ext uri="{FF2B5EF4-FFF2-40B4-BE49-F238E27FC236}">
                <a16:creationId xmlns:a16="http://schemas.microsoft.com/office/drawing/2014/main" xmlns="" id="{26767D42-EC40-4E39-BCEF-5B1081525D3C}"/>
              </a:ext>
            </a:extLst>
          </p:cNvPr>
          <p:cNvPicPr>
            <a:picLocks noChangeAspect="1" noChangeArrowheads="1"/>
          </p:cNvPicPr>
          <p:nvPr/>
        </p:nvPicPr>
        <p:blipFill>
          <a:blip r:embed="rId2" cstate="print"/>
          <a:srcRect t="23622" r="21663"/>
          <a:stretch>
            <a:fillRect/>
          </a:stretch>
        </p:blipFill>
        <p:spPr bwMode="auto">
          <a:xfrm>
            <a:off x="523321" y="1250950"/>
            <a:ext cx="4649571" cy="4356099"/>
          </a:xfrm>
          <a:prstGeom prst="rect">
            <a:avLst/>
          </a:prstGeom>
          <a:ln>
            <a:noFill/>
          </a:ln>
          <a:effectLst>
            <a:softEdge rad="112500"/>
          </a:effectLst>
        </p:spPr>
      </p:pic>
    </p:spTree>
    <p:extLst>
      <p:ext uri="{BB962C8B-B14F-4D97-AF65-F5344CB8AC3E}">
        <p14:creationId xmlns:p14="http://schemas.microsoft.com/office/powerpoint/2010/main" xmlns="" val="171246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olo 13">
            <a:extLst>
              <a:ext uri="{FF2B5EF4-FFF2-40B4-BE49-F238E27FC236}">
                <a16:creationId xmlns:a16="http://schemas.microsoft.com/office/drawing/2014/main" xmlns="" id="{C75B84ED-6ED4-450D-A6F6-903AE579E9D2}"/>
              </a:ext>
            </a:extLst>
          </p:cNvPr>
          <p:cNvSpPr>
            <a:spLocks noGrp="1"/>
          </p:cNvSpPr>
          <p:nvPr>
            <p:ph type="title"/>
          </p:nvPr>
        </p:nvSpPr>
        <p:spPr>
          <a:xfrm>
            <a:off x="952501" y="1"/>
            <a:ext cx="10102354" cy="736600"/>
          </a:xfrm>
          <a:solidFill>
            <a:schemeClr val="accent6">
              <a:lumMod val="75000"/>
            </a:schemeClr>
          </a:solidFill>
        </p:spPr>
        <p:txBody>
          <a:bodyPr>
            <a:normAutofit fontScale="90000"/>
          </a:bodyPr>
          <a:lstStyle/>
          <a:p>
            <a:pPr algn="ctr"/>
            <a:r>
              <a:rPr lang="it-IT" b="1" dirty="0">
                <a:solidFill>
                  <a:srgbClr val="FFFF00"/>
                </a:solidFill>
              </a:rPr>
              <a:t>Un esempio tratto da P. Catellani (op. cit.), p. 12)</a:t>
            </a:r>
            <a:br>
              <a:rPr lang="it-IT" b="1" dirty="0">
                <a:solidFill>
                  <a:srgbClr val="FFFF00"/>
                </a:solidFill>
              </a:rPr>
            </a:br>
            <a:endParaRPr lang="it-IT" b="1" dirty="0">
              <a:solidFill>
                <a:srgbClr val="FFFF00"/>
              </a:solidFill>
            </a:endParaRPr>
          </a:p>
        </p:txBody>
      </p:sp>
      <p:graphicFrame>
        <p:nvGraphicFramePr>
          <p:cNvPr id="16" name="Segnaposto contenuto 15">
            <a:extLst>
              <a:ext uri="{FF2B5EF4-FFF2-40B4-BE49-F238E27FC236}">
                <a16:creationId xmlns:a16="http://schemas.microsoft.com/office/drawing/2014/main" xmlns="" id="{AF8EBA4F-0B91-4AF2-9C7A-779E4D7985E4}"/>
              </a:ext>
            </a:extLst>
          </p:cNvPr>
          <p:cNvGraphicFramePr>
            <a:graphicFrameLocks noGrp="1"/>
          </p:cNvGraphicFramePr>
          <p:nvPr>
            <p:ph idx="1"/>
            <p:extLst>
              <p:ext uri="{D42A27DB-BD31-4B8C-83A1-F6EECF244321}">
                <p14:modId xmlns:p14="http://schemas.microsoft.com/office/powerpoint/2010/main" xmlns="" val="253656950"/>
              </p:ext>
            </p:extLst>
          </p:nvPr>
        </p:nvGraphicFramePr>
        <p:xfrm>
          <a:off x="0" y="736601"/>
          <a:ext cx="12192000" cy="5913120"/>
        </p:xfrm>
        <a:graphic>
          <a:graphicData uri="http://schemas.openxmlformats.org/drawingml/2006/table">
            <a:tbl>
              <a:tblPr firstRow="1" bandRow="1">
                <a:tableStyleId>{5C22544A-7EE6-4342-B048-85BDC9FD1C3A}</a:tableStyleId>
              </a:tblPr>
              <a:tblGrid>
                <a:gridCol w="3048001">
                  <a:extLst>
                    <a:ext uri="{9D8B030D-6E8A-4147-A177-3AD203B41FA5}">
                      <a16:colId xmlns:a16="http://schemas.microsoft.com/office/drawing/2014/main" xmlns="" val="2250923070"/>
                    </a:ext>
                  </a:extLst>
                </a:gridCol>
                <a:gridCol w="3048001">
                  <a:extLst>
                    <a:ext uri="{9D8B030D-6E8A-4147-A177-3AD203B41FA5}">
                      <a16:colId xmlns:a16="http://schemas.microsoft.com/office/drawing/2014/main" xmlns="" val="2668101730"/>
                    </a:ext>
                  </a:extLst>
                </a:gridCol>
                <a:gridCol w="1930398">
                  <a:extLst>
                    <a:ext uri="{9D8B030D-6E8A-4147-A177-3AD203B41FA5}">
                      <a16:colId xmlns:a16="http://schemas.microsoft.com/office/drawing/2014/main" xmlns="" val="2800734709"/>
                    </a:ext>
                  </a:extLst>
                </a:gridCol>
                <a:gridCol w="4165600">
                  <a:extLst>
                    <a:ext uri="{9D8B030D-6E8A-4147-A177-3AD203B41FA5}">
                      <a16:colId xmlns:a16="http://schemas.microsoft.com/office/drawing/2014/main" xmlns="" val="2811576285"/>
                    </a:ext>
                  </a:extLst>
                </a:gridCol>
              </a:tblGrid>
              <a:tr h="1122695">
                <a:tc>
                  <a:txBody>
                    <a:bodyPr/>
                    <a:lstStyle/>
                    <a:p>
                      <a:r>
                        <a:rPr lang="it-IT" sz="3200" dirty="0"/>
                        <a:t>Idea di bambino</a:t>
                      </a:r>
                    </a:p>
                    <a:p>
                      <a:endParaRPr lang="it-IT" sz="2400" dirty="0"/>
                    </a:p>
                  </a:txBody>
                  <a:tcPr>
                    <a:solidFill>
                      <a:srgbClr val="0070C0"/>
                    </a:solidFill>
                  </a:tcPr>
                </a:tc>
                <a:tc>
                  <a:txBody>
                    <a:bodyPr/>
                    <a:lstStyle/>
                    <a:p>
                      <a:r>
                        <a:rPr lang="it-IT" sz="3200" dirty="0"/>
                        <a:t>Organizzazione dello spazio</a:t>
                      </a:r>
                    </a:p>
                    <a:p>
                      <a:endParaRPr lang="it-IT" sz="2400" dirty="0"/>
                    </a:p>
                  </a:txBody>
                  <a:tcPr>
                    <a:solidFill>
                      <a:srgbClr val="0070C0"/>
                    </a:solidFill>
                  </a:tcPr>
                </a:tc>
                <a:tc>
                  <a:txBody>
                    <a:bodyPr/>
                    <a:lstStyle/>
                    <a:p>
                      <a:r>
                        <a:rPr lang="it-IT" sz="3600" dirty="0"/>
                        <a:t>Tempi</a:t>
                      </a:r>
                    </a:p>
                  </a:txBody>
                  <a:tcPr>
                    <a:solidFill>
                      <a:srgbClr val="0070C0"/>
                    </a:solidFill>
                  </a:tcPr>
                </a:tc>
                <a:tc>
                  <a:txBody>
                    <a:bodyPr/>
                    <a:lstStyle/>
                    <a:p>
                      <a:r>
                        <a:rPr lang="it-IT" sz="3200" dirty="0"/>
                        <a:t>Gestione da parte dell’insegnante</a:t>
                      </a:r>
                    </a:p>
                    <a:p>
                      <a:endParaRPr lang="it-IT" sz="2400" dirty="0"/>
                    </a:p>
                  </a:txBody>
                  <a:tcPr>
                    <a:solidFill>
                      <a:srgbClr val="0070C0"/>
                    </a:solidFill>
                  </a:tcPr>
                </a:tc>
                <a:extLst>
                  <a:ext uri="{0D108BD9-81ED-4DB2-BD59-A6C34878D82A}">
                    <a16:rowId xmlns:a16="http://schemas.microsoft.com/office/drawing/2014/main" xmlns="" val="340599485"/>
                  </a:ext>
                </a:extLst>
              </a:tr>
              <a:tr h="4061444">
                <a:tc>
                  <a:txBody>
                    <a:bodyPr/>
                    <a:lstStyle/>
                    <a:p>
                      <a:r>
                        <a:rPr lang="it-IT" sz="2400" dirty="0"/>
                        <a:t>Ogni bambino è portatore di diversi tipi di intelligenza e, quindi, di diverse abilità</a:t>
                      </a:r>
                    </a:p>
                    <a:p>
                      <a:endParaRPr lang="it-IT" sz="2400" dirty="0"/>
                    </a:p>
                    <a:p>
                      <a:r>
                        <a:rPr lang="it-IT" sz="2400" dirty="0"/>
                        <a:t>È costruttore del proprio percorso di conoscenza e di apprendimento</a:t>
                      </a:r>
                    </a:p>
                    <a:p>
                      <a:endParaRPr lang="it-IT" sz="2400" dirty="0"/>
                    </a:p>
                  </a:txBody>
                  <a:tcPr>
                    <a:solidFill>
                      <a:schemeClr val="accent6">
                        <a:lumMod val="20000"/>
                        <a:lumOff val="80000"/>
                      </a:schemeClr>
                    </a:solidFill>
                  </a:tcPr>
                </a:tc>
                <a:tc>
                  <a:txBody>
                    <a:bodyPr/>
                    <a:lstStyle/>
                    <a:p>
                      <a:r>
                        <a:rPr lang="it-IT" sz="2400" dirty="0"/>
                        <a:t>Tanti piccoli contesti per diverse esperienze (angoli strutturati)</a:t>
                      </a:r>
                    </a:p>
                    <a:p>
                      <a:endParaRPr lang="it-IT" sz="2400" dirty="0"/>
                    </a:p>
                    <a:p>
                      <a:endParaRPr lang="it-IT" sz="2400" dirty="0"/>
                    </a:p>
                    <a:p>
                      <a:r>
                        <a:rPr lang="it-IT" sz="2400" dirty="0"/>
                        <a:t>Suddivisione anche dei saloni in zone finalizzate a diversificare le possibilità educative</a:t>
                      </a:r>
                    </a:p>
                    <a:p>
                      <a:endParaRPr lang="it-IT" sz="2400" dirty="0"/>
                    </a:p>
                  </a:txBody>
                  <a:tcPr>
                    <a:solidFill>
                      <a:schemeClr val="accent6">
                        <a:lumMod val="20000"/>
                        <a:lumOff val="80000"/>
                      </a:schemeClr>
                    </a:solidFill>
                  </a:tcPr>
                </a:tc>
                <a:tc>
                  <a:txBody>
                    <a:bodyPr/>
                    <a:lstStyle/>
                    <a:p>
                      <a:r>
                        <a:rPr lang="it-IT" sz="2400" dirty="0"/>
                        <a:t>I tempi </a:t>
                      </a:r>
                    </a:p>
                    <a:p>
                      <a:r>
                        <a:rPr lang="it-IT" sz="2400" dirty="0"/>
                        <a:t>il più possibile</a:t>
                      </a:r>
                    </a:p>
                    <a:p>
                      <a:r>
                        <a:rPr lang="it-IT" sz="2400" dirty="0"/>
                        <a:t> flessibili e</a:t>
                      </a:r>
                    </a:p>
                    <a:p>
                      <a:r>
                        <a:rPr lang="it-IT" sz="2400" dirty="0"/>
                        <a:t>non incalzanti</a:t>
                      </a:r>
                    </a:p>
                    <a:p>
                      <a:endParaRPr lang="it-IT" sz="2400" dirty="0"/>
                    </a:p>
                  </a:txBody>
                  <a:tcPr>
                    <a:solidFill>
                      <a:schemeClr val="accent6">
                        <a:lumMod val="20000"/>
                        <a:lumOff val="80000"/>
                      </a:schemeClr>
                    </a:solidFill>
                  </a:tcPr>
                </a:tc>
                <a:tc>
                  <a:txBody>
                    <a:bodyPr/>
                    <a:lstStyle/>
                    <a:p>
                      <a:r>
                        <a:rPr lang="it-IT" sz="2400" dirty="0"/>
                        <a:t>Evitare di gestire la giornata in modo direttivo, dove i bambini non hanno spazi temporali e fisici per manifestare le loro capacità</a:t>
                      </a:r>
                    </a:p>
                    <a:p>
                      <a:endParaRPr lang="it-IT" sz="2400" dirty="0"/>
                    </a:p>
                    <a:p>
                      <a:r>
                        <a:rPr lang="it-IT" sz="2400" dirty="0"/>
                        <a:t>Diversificare la gestione dei gruppi nel corso della giornata, lasciando spazio alla gestione indiretta (regia educativa) e autonoma dei bambini</a:t>
                      </a:r>
                    </a:p>
                    <a:p>
                      <a:endParaRPr lang="it-IT" sz="2400" dirty="0"/>
                    </a:p>
                  </a:txBody>
                  <a:tcPr>
                    <a:solidFill>
                      <a:schemeClr val="accent6">
                        <a:lumMod val="20000"/>
                        <a:lumOff val="80000"/>
                      </a:schemeClr>
                    </a:solidFill>
                  </a:tcPr>
                </a:tc>
                <a:extLst>
                  <a:ext uri="{0D108BD9-81ED-4DB2-BD59-A6C34878D82A}">
                    <a16:rowId xmlns:a16="http://schemas.microsoft.com/office/drawing/2014/main" xmlns="" val="143694510"/>
                  </a:ext>
                </a:extLst>
              </a:tr>
            </a:tbl>
          </a:graphicData>
        </a:graphic>
      </p:graphicFrame>
    </p:spTree>
    <p:extLst>
      <p:ext uri="{BB962C8B-B14F-4D97-AF65-F5344CB8AC3E}">
        <p14:creationId xmlns:p14="http://schemas.microsoft.com/office/powerpoint/2010/main" xmlns="" val="3126683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xmlns="" id="{68A0FEE4-4065-4144-9976-859F1DB097BD}"/>
              </a:ext>
            </a:extLst>
          </p:cNvPr>
          <p:cNvSpPr>
            <a:spLocks noGrp="1"/>
          </p:cNvSpPr>
          <p:nvPr>
            <p:ph type="title"/>
          </p:nvPr>
        </p:nvSpPr>
        <p:spPr>
          <a:xfrm>
            <a:off x="437654" y="342420"/>
            <a:ext cx="11036298" cy="1049235"/>
          </a:xfrm>
          <a:solidFill>
            <a:schemeClr val="bg1"/>
          </a:solidFill>
        </p:spPr>
        <p:style>
          <a:lnRef idx="1">
            <a:schemeClr val="accent5"/>
          </a:lnRef>
          <a:fillRef idx="2">
            <a:schemeClr val="accent5"/>
          </a:fillRef>
          <a:effectRef idx="1">
            <a:schemeClr val="accent5"/>
          </a:effectRef>
          <a:fontRef idx="minor">
            <a:schemeClr val="dk1"/>
          </a:fontRef>
        </p:style>
        <p:txBody>
          <a:bodyPr>
            <a:noAutofit/>
          </a:bodyPr>
          <a:lstStyle/>
          <a:p>
            <a:pPr algn="ctr"/>
            <a:r>
              <a:rPr lang="it-IT" sz="4000" dirty="0">
                <a:solidFill>
                  <a:srgbClr val="0070C0"/>
                </a:solidFill>
              </a:rPr>
              <a:t>Ora tocca a noi…</a:t>
            </a:r>
            <a:br>
              <a:rPr lang="it-IT" sz="4000" dirty="0">
                <a:solidFill>
                  <a:srgbClr val="0070C0"/>
                </a:solidFill>
              </a:rPr>
            </a:br>
            <a:endParaRPr lang="it-IT" sz="4000" dirty="0">
              <a:solidFill>
                <a:srgbClr val="0070C0"/>
              </a:solidFill>
            </a:endParaRPr>
          </a:p>
        </p:txBody>
      </p:sp>
      <p:sp>
        <p:nvSpPr>
          <p:cNvPr id="4" name="Segnaposto contenuto 3">
            <a:extLst>
              <a:ext uri="{FF2B5EF4-FFF2-40B4-BE49-F238E27FC236}">
                <a16:creationId xmlns:a16="http://schemas.microsoft.com/office/drawing/2014/main" xmlns="" id="{746B28C5-91F2-4606-8B26-25461550BDCA}"/>
              </a:ext>
            </a:extLst>
          </p:cNvPr>
          <p:cNvSpPr>
            <a:spLocks noGrp="1"/>
          </p:cNvSpPr>
          <p:nvPr>
            <p:ph idx="1"/>
          </p:nvPr>
        </p:nvSpPr>
        <p:spPr>
          <a:xfrm>
            <a:off x="520700" y="2015732"/>
            <a:ext cx="11214099" cy="3450613"/>
          </a:xfrm>
        </p:spPr>
        <p:txBody>
          <a:bodyPr/>
          <a:lstStyle/>
          <a:p>
            <a:pPr marL="342900" indent="-342900"/>
            <a:endParaRPr lang="it-IT" dirty="0"/>
          </a:p>
          <a:p>
            <a:endParaRPr lang="it-IT" dirty="0"/>
          </a:p>
        </p:txBody>
      </p:sp>
      <p:graphicFrame>
        <p:nvGraphicFramePr>
          <p:cNvPr id="2" name="Tabella 1">
            <a:extLst>
              <a:ext uri="{FF2B5EF4-FFF2-40B4-BE49-F238E27FC236}">
                <a16:creationId xmlns:a16="http://schemas.microsoft.com/office/drawing/2014/main" xmlns="" id="{2B3C529F-709F-4373-B03F-1BF516E425C4}"/>
              </a:ext>
            </a:extLst>
          </p:cNvPr>
          <p:cNvGraphicFramePr>
            <a:graphicFrameLocks noGrp="1"/>
          </p:cNvGraphicFramePr>
          <p:nvPr>
            <p:extLst>
              <p:ext uri="{D42A27DB-BD31-4B8C-83A1-F6EECF244321}">
                <p14:modId xmlns:p14="http://schemas.microsoft.com/office/powerpoint/2010/main" xmlns="" val="1077719513"/>
              </p:ext>
            </p:extLst>
          </p:nvPr>
        </p:nvGraphicFramePr>
        <p:xfrm>
          <a:off x="457201" y="1391655"/>
          <a:ext cx="11036299" cy="3967746"/>
        </p:xfrm>
        <a:graphic>
          <a:graphicData uri="http://schemas.openxmlformats.org/drawingml/2006/table">
            <a:tbl>
              <a:tblPr firstRow="1" bandRow="1">
                <a:tableStyleId>{5C22544A-7EE6-4342-B048-85BDC9FD1C3A}</a:tableStyleId>
              </a:tblPr>
              <a:tblGrid>
                <a:gridCol w="2616199">
                  <a:extLst>
                    <a:ext uri="{9D8B030D-6E8A-4147-A177-3AD203B41FA5}">
                      <a16:colId xmlns:a16="http://schemas.microsoft.com/office/drawing/2014/main" xmlns="" val="2412257916"/>
                    </a:ext>
                  </a:extLst>
                </a:gridCol>
                <a:gridCol w="3175000">
                  <a:extLst>
                    <a:ext uri="{9D8B030D-6E8A-4147-A177-3AD203B41FA5}">
                      <a16:colId xmlns:a16="http://schemas.microsoft.com/office/drawing/2014/main" xmlns="" val="3495459236"/>
                    </a:ext>
                  </a:extLst>
                </a:gridCol>
                <a:gridCol w="1854200">
                  <a:extLst>
                    <a:ext uri="{9D8B030D-6E8A-4147-A177-3AD203B41FA5}">
                      <a16:colId xmlns:a16="http://schemas.microsoft.com/office/drawing/2014/main" xmlns="" val="2423015075"/>
                    </a:ext>
                  </a:extLst>
                </a:gridCol>
                <a:gridCol w="3179904">
                  <a:extLst>
                    <a:ext uri="{9D8B030D-6E8A-4147-A177-3AD203B41FA5}">
                      <a16:colId xmlns:a16="http://schemas.microsoft.com/office/drawing/2014/main" xmlns="" val="2047912046"/>
                    </a:ext>
                  </a:extLst>
                </a:gridCol>
                <a:gridCol w="210996">
                  <a:extLst>
                    <a:ext uri="{9D8B030D-6E8A-4147-A177-3AD203B41FA5}">
                      <a16:colId xmlns:a16="http://schemas.microsoft.com/office/drawing/2014/main" xmlns="" val="2653953581"/>
                    </a:ext>
                  </a:extLst>
                </a:gridCol>
              </a:tblGrid>
              <a:tr h="28407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3600" dirty="0">
                          <a:solidFill>
                            <a:srgbClr val="0070C0"/>
                          </a:solidFill>
                        </a:rPr>
                        <a:t>IDEA DI BAMBINO</a:t>
                      </a:r>
                    </a:p>
                    <a:p>
                      <a:pPr algn="ctr"/>
                      <a:endParaRPr lang="it-IT" sz="3600" dirty="0">
                        <a:solidFill>
                          <a:srgbClr val="0070C0"/>
                        </a:solidFill>
                      </a:endParaRPr>
                    </a:p>
                  </a:txBody>
                  <a:tcPr>
                    <a:solidFill>
                      <a:schemeClr val="accent5">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3600" dirty="0">
                          <a:solidFill>
                            <a:srgbClr val="0070C0"/>
                          </a:solidFill>
                        </a:rPr>
                        <a:t>ORGANIZZAZIONE DELLO SPAZIO</a:t>
                      </a:r>
                    </a:p>
                    <a:p>
                      <a:pPr algn="ctr"/>
                      <a:endParaRPr lang="it-IT" sz="3600" dirty="0">
                        <a:solidFill>
                          <a:srgbClr val="0070C0"/>
                        </a:solidFill>
                      </a:endParaRPr>
                    </a:p>
                  </a:txBody>
                  <a:tcPr>
                    <a:solidFill>
                      <a:schemeClr val="accent5">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3600" dirty="0">
                          <a:solidFill>
                            <a:srgbClr val="0070C0"/>
                          </a:solidFill>
                        </a:rPr>
                        <a:t>TEMPI</a:t>
                      </a:r>
                    </a:p>
                    <a:p>
                      <a:pPr algn="ctr"/>
                      <a:endParaRPr lang="it-IT" sz="3600" dirty="0">
                        <a:solidFill>
                          <a:srgbClr val="0070C0"/>
                        </a:solidFill>
                      </a:endParaRPr>
                    </a:p>
                  </a:txBody>
                  <a:tcPr>
                    <a:solidFill>
                      <a:schemeClr val="accent5">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3600" dirty="0">
                          <a:solidFill>
                            <a:srgbClr val="0070C0"/>
                          </a:solidFill>
                        </a:rPr>
                        <a:t>GESTIONE DA PARTE DELL’INSEGNANTE</a:t>
                      </a:r>
                    </a:p>
                    <a:p>
                      <a:pPr algn="ctr"/>
                      <a:endParaRPr lang="it-IT" sz="3600" dirty="0">
                        <a:solidFill>
                          <a:srgbClr val="0070C0"/>
                        </a:solidFill>
                      </a:endParaRPr>
                    </a:p>
                  </a:txBody>
                  <a:tcPr>
                    <a:solidFill>
                      <a:schemeClr val="accent5">
                        <a:lumMod val="60000"/>
                        <a:lumOff val="40000"/>
                      </a:schemeClr>
                    </a:solidFill>
                  </a:tcPr>
                </a:tc>
                <a:tc>
                  <a:txBody>
                    <a:bodyPr/>
                    <a:lstStyle/>
                    <a:p>
                      <a:endParaRPr lang="it-IT" dirty="0"/>
                    </a:p>
                  </a:txBody>
                  <a:tcPr>
                    <a:solidFill>
                      <a:schemeClr val="accent4">
                        <a:lumMod val="20000"/>
                        <a:lumOff val="80000"/>
                      </a:schemeClr>
                    </a:solidFill>
                  </a:tcPr>
                </a:tc>
                <a:extLst>
                  <a:ext uri="{0D108BD9-81ED-4DB2-BD59-A6C34878D82A}">
                    <a16:rowId xmlns:a16="http://schemas.microsoft.com/office/drawing/2014/main" xmlns="" val="3019340139"/>
                  </a:ext>
                </a:extLst>
              </a:tr>
              <a:tr h="563523">
                <a:tc>
                  <a:txBody>
                    <a:bodyPr/>
                    <a:lstStyle/>
                    <a:p>
                      <a:endParaRPr lang="it-IT"/>
                    </a:p>
                  </a:txBody>
                  <a:tcPr/>
                </a:tc>
                <a:tc>
                  <a:txBody>
                    <a:bodyPr/>
                    <a:lstStyle/>
                    <a:p>
                      <a:endParaRPr lang="it-IT"/>
                    </a:p>
                  </a:txBody>
                  <a:tcPr/>
                </a:tc>
                <a:tc>
                  <a:txBody>
                    <a:bodyPr/>
                    <a:lstStyle/>
                    <a:p>
                      <a:endParaRPr lang="it-IT" dirty="0"/>
                    </a:p>
                  </a:txBody>
                  <a:tcPr/>
                </a:tc>
                <a:tc>
                  <a:txBody>
                    <a:bodyPr/>
                    <a:lstStyle/>
                    <a:p>
                      <a:endParaRPr lang="it-IT"/>
                    </a:p>
                  </a:txBody>
                  <a:tcPr/>
                </a:tc>
                <a:tc>
                  <a:txBody>
                    <a:bodyPr/>
                    <a:lstStyle/>
                    <a:p>
                      <a:endParaRPr lang="it-IT"/>
                    </a:p>
                  </a:txBody>
                  <a:tcPr/>
                </a:tc>
                <a:extLst>
                  <a:ext uri="{0D108BD9-81ED-4DB2-BD59-A6C34878D82A}">
                    <a16:rowId xmlns:a16="http://schemas.microsoft.com/office/drawing/2014/main" xmlns="" val="3350807151"/>
                  </a:ext>
                </a:extLst>
              </a:tr>
              <a:tr h="563523">
                <a:tc>
                  <a:txBody>
                    <a:bodyPr/>
                    <a:lstStyle/>
                    <a:p>
                      <a:endParaRPr lang="it-IT" dirty="0"/>
                    </a:p>
                  </a:txBody>
                  <a:tcPr/>
                </a:tc>
                <a:tc>
                  <a:txBody>
                    <a:bodyPr/>
                    <a:lstStyle/>
                    <a:p>
                      <a:endParaRPr lang="it-IT" dirty="0"/>
                    </a:p>
                  </a:txBody>
                  <a:tcPr/>
                </a:tc>
                <a:tc>
                  <a:txBody>
                    <a:bodyPr/>
                    <a:lstStyle/>
                    <a:p>
                      <a:endParaRPr lang="it-IT" dirty="0"/>
                    </a:p>
                  </a:txBody>
                  <a:tcPr/>
                </a:tc>
                <a:tc>
                  <a:txBody>
                    <a:bodyPr/>
                    <a:lstStyle/>
                    <a:p>
                      <a:endParaRPr lang="it-IT" dirty="0"/>
                    </a:p>
                  </a:txBody>
                  <a:tcPr/>
                </a:tc>
                <a:tc>
                  <a:txBody>
                    <a:bodyPr/>
                    <a:lstStyle/>
                    <a:p>
                      <a:endParaRPr lang="it-IT" dirty="0"/>
                    </a:p>
                  </a:txBody>
                  <a:tcPr/>
                </a:tc>
                <a:extLst>
                  <a:ext uri="{0D108BD9-81ED-4DB2-BD59-A6C34878D82A}">
                    <a16:rowId xmlns:a16="http://schemas.microsoft.com/office/drawing/2014/main" xmlns="" val="3595386020"/>
                  </a:ext>
                </a:extLst>
              </a:tr>
            </a:tbl>
          </a:graphicData>
        </a:graphic>
      </p:graphicFrame>
      <p:sp>
        <p:nvSpPr>
          <p:cNvPr id="6" name="Ovale 5">
            <a:extLst>
              <a:ext uri="{FF2B5EF4-FFF2-40B4-BE49-F238E27FC236}">
                <a16:creationId xmlns:a16="http://schemas.microsoft.com/office/drawing/2014/main" xmlns="" id="{7A13A509-9681-4A77-98D3-80C155B0250E}"/>
              </a:ext>
            </a:extLst>
          </p:cNvPr>
          <p:cNvSpPr/>
          <p:nvPr/>
        </p:nvSpPr>
        <p:spPr>
          <a:xfrm>
            <a:off x="4152900" y="4828674"/>
            <a:ext cx="5473700" cy="1117601"/>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600" dirty="0">
                <a:solidFill>
                  <a:srgbClr val="FFC000"/>
                </a:solidFill>
              </a:rPr>
              <a:t>ESERCITAZIONE N.3</a:t>
            </a:r>
          </a:p>
        </p:txBody>
      </p:sp>
    </p:spTree>
    <p:extLst>
      <p:ext uri="{BB962C8B-B14F-4D97-AF65-F5344CB8AC3E}">
        <p14:creationId xmlns:p14="http://schemas.microsoft.com/office/powerpoint/2010/main" xmlns="" val="39302874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32594124-CA5D-4A62-AC91-C3A0AF21DD93}"/>
              </a:ext>
            </a:extLst>
          </p:cNvPr>
          <p:cNvSpPr>
            <a:spLocks noGrp="1"/>
          </p:cNvSpPr>
          <p:nvPr>
            <p:ph type="title"/>
          </p:nvPr>
        </p:nvSpPr>
        <p:spPr>
          <a:xfrm>
            <a:off x="1451579" y="715619"/>
            <a:ext cx="9603275" cy="1049235"/>
          </a:xfrm>
        </p:spPr>
        <p:txBody>
          <a:bodyPr>
            <a:normAutofit/>
          </a:bodyPr>
          <a:lstStyle/>
          <a:p>
            <a:r>
              <a:rPr lang="it-IT" dirty="0"/>
              <a:t/>
            </a:r>
            <a:br>
              <a:rPr lang="it-IT" dirty="0"/>
            </a:br>
            <a:endParaRPr lang="it-IT" dirty="0"/>
          </a:p>
        </p:txBody>
      </p:sp>
      <p:sp>
        <p:nvSpPr>
          <p:cNvPr id="5" name="Segnaposto contenuto 4">
            <a:extLst>
              <a:ext uri="{FF2B5EF4-FFF2-40B4-BE49-F238E27FC236}">
                <a16:creationId xmlns:a16="http://schemas.microsoft.com/office/drawing/2014/main" xmlns="" id="{26876482-C48F-473D-ABEB-C05054B14250}"/>
              </a:ext>
            </a:extLst>
          </p:cNvPr>
          <p:cNvSpPr>
            <a:spLocks noGrp="1"/>
          </p:cNvSpPr>
          <p:nvPr>
            <p:ph idx="1"/>
          </p:nvPr>
        </p:nvSpPr>
        <p:spPr>
          <a:xfrm>
            <a:off x="0" y="-1"/>
            <a:ext cx="12395200" cy="6142381"/>
          </a:xfrm>
        </p:spPr>
        <p:txBody>
          <a:bodyPr>
            <a:normAutofit fontScale="40000" lnSpcReduction="20000"/>
          </a:bodyPr>
          <a:lstStyle/>
          <a:p>
            <a:endParaRPr lang="it-IT" dirty="0"/>
          </a:p>
          <a:p>
            <a:endParaRPr lang="it-IT" dirty="0"/>
          </a:p>
          <a:p>
            <a:r>
              <a:rPr lang="it-IT" sz="12800" dirty="0"/>
              <a:t>Bibliografia di riferimento</a:t>
            </a:r>
          </a:p>
          <a:p>
            <a:r>
              <a:rPr lang="it-IT" sz="6400" dirty="0"/>
              <a:t>J. Bruner, La cultura dell’educazione, Feltrinelli, 1997.</a:t>
            </a:r>
          </a:p>
          <a:p>
            <a:r>
              <a:rPr lang="it-IT" sz="6400" dirty="0"/>
              <a:t> P. Catellani, Pensare contesti per bambini che crescono, La Scuola, 2006</a:t>
            </a:r>
          </a:p>
          <a:p>
            <a:r>
              <a:rPr lang="it-IT" sz="6400" dirty="0"/>
              <a:t> G.M. Edelman, Darwinismo neurale. La teoria della selezione dei gruppi neuronali, 1987</a:t>
            </a:r>
          </a:p>
          <a:p>
            <a:r>
              <a:rPr lang="it-IT" sz="6400" dirty="0"/>
              <a:t> M. Montessori, La mente del bambino, Garzanti, 2017.</a:t>
            </a:r>
          </a:p>
          <a:p>
            <a:r>
              <a:rPr lang="it-IT" sz="6400" dirty="0"/>
              <a:t>J. </a:t>
            </a:r>
            <a:r>
              <a:rPr lang="it-IT" sz="6400" dirty="0" err="1"/>
              <a:t>Hillman</a:t>
            </a:r>
            <a:r>
              <a:rPr lang="it-IT" sz="6400" dirty="0"/>
              <a:t> J., L’anima dei luoghi, Rizzoli, 2004.</a:t>
            </a:r>
          </a:p>
          <a:p>
            <a:r>
              <a:rPr lang="it-IT" sz="6400" dirty="0"/>
              <a:t>C. Scurati, Pedagogia della scuola, La Scuola,1997</a:t>
            </a:r>
          </a:p>
          <a:p>
            <a:r>
              <a:rPr lang="it-IT" sz="6200" dirty="0"/>
              <a:t>Ada Cigala ,Università degli Studi di Parma </a:t>
            </a:r>
            <a:r>
              <a:rPr lang="it-IT" sz="4000" dirty="0"/>
              <a:t>,</a:t>
            </a:r>
            <a:r>
              <a:rPr lang="it-IT" sz="4000" i="1" dirty="0"/>
              <a:t>«Sperimentare da zero a sei anni. </a:t>
            </a:r>
          </a:p>
          <a:p>
            <a:pPr marL="0" indent="0">
              <a:buNone/>
            </a:pPr>
            <a:r>
              <a:rPr lang="it-IT" sz="4000" i="1" dirty="0"/>
              <a:t>    Dalla teoria alla pratica o dalla pratica alla teoria?</a:t>
            </a:r>
            <a:r>
              <a:rPr lang="it-IT" sz="4000" dirty="0"/>
              <a:t>»  Bologna, 14 novembre, 2018</a:t>
            </a:r>
          </a:p>
          <a:p>
            <a:r>
              <a:rPr lang="it-IT" sz="5500" dirty="0"/>
              <a:t>Immagini – documentazione spazio aprile 2019, scuole </a:t>
            </a:r>
            <a:r>
              <a:rPr lang="it-IT" sz="5500" dirty="0" err="1"/>
              <a:t>fism</a:t>
            </a:r>
            <a:r>
              <a:rPr lang="it-IT" sz="5500" dirty="0"/>
              <a:t> pr1</a:t>
            </a:r>
          </a:p>
          <a:p>
            <a:endParaRPr lang="it-IT" sz="6400" dirty="0"/>
          </a:p>
          <a:p>
            <a:pPr marL="0" indent="0">
              <a:buNone/>
            </a:pPr>
            <a:endParaRPr lang="it-IT" sz="6400" dirty="0"/>
          </a:p>
          <a:p>
            <a:endParaRPr lang="it-IT" sz="6400" dirty="0"/>
          </a:p>
          <a:p>
            <a:endParaRPr lang="it-IT" dirty="0"/>
          </a:p>
        </p:txBody>
      </p:sp>
    </p:spTree>
    <p:extLst>
      <p:ext uri="{BB962C8B-B14F-4D97-AF65-F5344CB8AC3E}">
        <p14:creationId xmlns:p14="http://schemas.microsoft.com/office/powerpoint/2010/main" xmlns="" val="20399511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accolta">
  <a:themeElements>
    <a:clrScheme name="Verde giallo">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rama grunge">
      <a:fillStyleLst>
        <a:solidFill>
          <a:schemeClr val="phClr"/>
        </a:solidFill>
        <a:blipFill rotWithShape="1">
          <a:blip xmlns:r="http://schemas.openxmlformats.org/officeDocument/2006/relationships" r:embed="rId1">
            <a:duotone>
              <a:schemeClr val="phClr">
                <a:tint val="67000"/>
                <a:shade val="65000"/>
              </a:schemeClr>
              <a:schemeClr val="phClr">
                <a:tint val="10000"/>
                <a:satMod val="130000"/>
              </a:schemeClr>
            </a:duotone>
          </a:blip>
          <a:tile tx="0" ty="0" sx="60000" sy="59000" flip="none" algn="b"/>
        </a:blipFill>
        <a:blipFill rotWithShape="1">
          <a:blip xmlns:r="http://schemas.openxmlformats.org/officeDocument/2006/relationships" r:embed="rId1">
            <a:duotone>
              <a:schemeClr val="phClr">
                <a:shade val="30000"/>
                <a:satMod val="115000"/>
              </a:schemeClr>
              <a:schemeClr val="phClr">
                <a:tint val="34000"/>
              </a:schemeClr>
            </a:duotone>
          </a:blip>
          <a:tile tx="0" ty="0" sx="60000" sy="59000" flip="none" algn="b"/>
        </a:blipFill>
      </a:fillStyleLst>
      <a:lnStyleLst>
        <a:ln w="6350" cap="flat" cmpd="sng" algn="ctr">
          <a:solidFill>
            <a:schemeClr val="phClr">
              <a:tint val="70000"/>
            </a:scheme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
  <TotalTime>1540</TotalTime>
  <Words>2772</Words>
  <Application>Microsoft Office PowerPoint</Application>
  <PresentationFormat>Personalizzato</PresentationFormat>
  <Paragraphs>233</Paragraphs>
  <Slides>48</Slides>
  <Notes>0</Notes>
  <HiddenSlides>0</HiddenSlides>
  <MMClips>0</MMClips>
  <ScaleCrop>false</ScaleCrop>
  <HeadingPairs>
    <vt:vector size="4" baseType="variant">
      <vt:variant>
        <vt:lpstr>Tema</vt:lpstr>
      </vt:variant>
      <vt:variant>
        <vt:i4>1</vt:i4>
      </vt:variant>
      <vt:variant>
        <vt:lpstr>Titoli diapositive</vt:lpstr>
      </vt:variant>
      <vt:variant>
        <vt:i4>48</vt:i4>
      </vt:variant>
    </vt:vector>
  </HeadingPairs>
  <TitlesOfParts>
    <vt:vector size="49" baseType="lpstr">
      <vt:lpstr>Raccolta</vt:lpstr>
      <vt:lpstr>   </vt:lpstr>
      <vt:lpstr>Diapositiva 2</vt:lpstr>
      <vt:lpstr>SPAZIO </vt:lpstr>
      <vt:lpstr> AMBIENTE - CONTESTO</vt:lpstr>
      <vt:lpstr>   INTERAZIONE CON L’AMBIENTE</vt:lpstr>
      <vt:lpstr>CONNESSIONI</vt:lpstr>
      <vt:lpstr>  La capacità di ricevere le informazioni attraverso i nostri sensi, di saperle classificare ed elaborare dal nostro cervello, porta ad una  risposta adattiva appropriata all’ambiente e all’ azione. </vt:lpstr>
      <vt:lpstr>neuroscienze E PEDAGOGIA</vt:lpstr>
      <vt:lpstr> LO SPAZIO CHE EDUCA </vt:lpstr>
      <vt:lpstr>CHE COSA RENDE LE NOSTRE SCUOLE  « UNO SPAZIO SPECIALE?» </vt:lpstr>
      <vt:lpstr>« UN AMBIENTE IDEALE PER L’INFANZIA»</vt:lpstr>
      <vt:lpstr>Diapositiva 12</vt:lpstr>
      <vt:lpstr>I SIGNIFICATI DI UN AMBIENTE </vt:lpstr>
      <vt:lpstr>…. E ogni luogo ha un’anima</vt:lpstr>
      <vt:lpstr>CONTESTO  = CURRICOLO IMPLICITO  ( O LATENTE)</vt:lpstr>
      <vt:lpstr>RUOLO DI « REGIA EDUCATIVA?»</vt:lpstr>
      <vt:lpstr>Diapositiva 17</vt:lpstr>
      <vt:lpstr> l’ interazione  neLLA  vita  quotidiana dei bambini </vt:lpstr>
      <vt:lpstr>Diapositiva 19</vt:lpstr>
      <vt:lpstr>CENTRALITA’ DEL RUOLO DELL’EDUCATORE/ INSEGNANTE</vt:lpstr>
      <vt:lpstr>Diapositiva 21</vt:lpstr>
      <vt:lpstr>IL MODELLO DI APPRENDIMENTO IPOTIZZATO DA  MARIA MONTESSORI </vt:lpstr>
      <vt:lpstr>Diapositiva 23</vt:lpstr>
      <vt:lpstr>«MENTE ASSORBENTE»</vt:lpstr>
      <vt:lpstr>      ROSA    AGAZZI</vt:lpstr>
      <vt:lpstr>ALCUNI INDICATORI PER COMPRENDERE IL LIVELLO DI DIDATTICA INDIRETTA </vt:lpstr>
      <vt:lpstr>Il corpo come risorsa</vt:lpstr>
      <vt:lpstr>   ESPLORAZIONE DELL’AMBIENTE IN MODO NON GUIDATO</vt:lpstr>
      <vt:lpstr>“una terza educazione”</vt:lpstr>
      <vt:lpstr>Diapositiva 30</vt:lpstr>
      <vt:lpstr>L’INTERSOGGETTIVITÀ</vt:lpstr>
      <vt:lpstr>SVILUPPO  DELL’INTERSOGGETTIVITA’ Ada Cigala  </vt:lpstr>
      <vt:lpstr>   L’ Apprendimento passa attraverso il corpo e il linguaggio</vt:lpstr>
      <vt:lpstr>Diapositiva 34</vt:lpstr>
      <vt:lpstr>GIOCO LIBERO</vt:lpstr>
      <vt:lpstr>RUOLO DELLE INTERAZIONI SOCIALI</vt:lpstr>
      <vt:lpstr>L’interazione sociale ha un ruolo determinante nell’esplorazione  </vt:lpstr>
      <vt:lpstr>L’INTERAZIONE SOCIALE FRA PARI</vt:lpstr>
      <vt:lpstr>IL GRUPPO SOCIALE</vt:lpstr>
      <vt:lpstr>RAGGRUPPAMENTI</vt:lpstr>
      <vt:lpstr> REGOLE </vt:lpstr>
      <vt:lpstr>  L’INTERAZIONE SOCIALE nei diversi contesti   (scuola, famiglia, territorio …)</vt:lpstr>
      <vt:lpstr>Diapositiva 43</vt:lpstr>
      <vt:lpstr>Diapositiva 44</vt:lpstr>
      <vt:lpstr>Ri – pensare gli ambienti</vt:lpstr>
      <vt:lpstr>Un esempio tratto da P. Catellani (op. cit.), p. 12) </vt:lpstr>
      <vt:lpstr>Ora tocca a noi…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comprensione pragmatica dello spazio e apprendimento basato sull’interazione dell’ambiente</dc:title>
  <dc:creator>Pier Fausto Pedrelli</dc:creator>
  <cp:lastModifiedBy>FISM</cp:lastModifiedBy>
  <cp:revision>307</cp:revision>
  <dcterms:created xsi:type="dcterms:W3CDTF">2019-07-08T12:32:26Z</dcterms:created>
  <dcterms:modified xsi:type="dcterms:W3CDTF">2019-09-05T08:00:35Z</dcterms:modified>
</cp:coreProperties>
</file>